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4" r:id="rId18"/>
    <p:sldId id="275" r:id="rId19"/>
    <p:sldId id="277" r:id="rId20"/>
    <p:sldId id="270" r:id="rId21"/>
    <p:sldId id="276" r:id="rId22"/>
    <p:sldId id="271" r:id="rId23"/>
    <p:sldId id="278" r:id="rId24"/>
    <p:sldId id="279" r:id="rId25"/>
    <p:sldId id="280" r:id="rId26"/>
    <p:sldId id="366" r:id="rId27"/>
    <p:sldId id="281" r:id="rId28"/>
    <p:sldId id="282" r:id="rId29"/>
    <p:sldId id="296" r:id="rId30"/>
    <p:sldId id="283" r:id="rId31"/>
    <p:sldId id="359" r:id="rId32"/>
    <p:sldId id="284" r:id="rId33"/>
    <p:sldId id="290" r:id="rId34"/>
    <p:sldId id="298" r:id="rId35"/>
    <p:sldId id="299" r:id="rId36"/>
    <p:sldId id="300" r:id="rId37"/>
    <p:sldId id="301" r:id="rId38"/>
    <p:sldId id="302" r:id="rId39"/>
    <p:sldId id="303" r:id="rId40"/>
    <p:sldId id="285" r:id="rId41"/>
    <p:sldId id="304" r:id="rId42"/>
    <p:sldId id="305" r:id="rId43"/>
    <p:sldId id="313" r:id="rId44"/>
    <p:sldId id="306" r:id="rId45"/>
    <p:sldId id="314" r:id="rId46"/>
    <p:sldId id="315" r:id="rId47"/>
    <p:sldId id="286" r:id="rId48"/>
    <p:sldId id="324" r:id="rId49"/>
    <p:sldId id="322" r:id="rId50"/>
    <p:sldId id="323" r:id="rId51"/>
    <p:sldId id="292" r:id="rId52"/>
    <p:sldId id="307" r:id="rId53"/>
    <p:sldId id="308" r:id="rId54"/>
    <p:sldId id="325" r:id="rId55"/>
    <p:sldId id="317" r:id="rId56"/>
    <p:sldId id="326" r:id="rId57"/>
    <p:sldId id="287" r:id="rId58"/>
    <p:sldId id="293" r:id="rId59"/>
    <p:sldId id="319" r:id="rId60"/>
    <p:sldId id="327" r:id="rId61"/>
    <p:sldId id="328" r:id="rId62"/>
    <p:sldId id="288" r:id="rId63"/>
    <p:sldId id="294" r:id="rId64"/>
    <p:sldId id="311" r:id="rId65"/>
    <p:sldId id="312" r:id="rId66"/>
    <p:sldId id="321" r:id="rId67"/>
    <p:sldId id="329" r:id="rId68"/>
    <p:sldId id="289" r:id="rId69"/>
    <p:sldId id="330" r:id="rId70"/>
    <p:sldId id="333" r:id="rId71"/>
    <p:sldId id="295" r:id="rId72"/>
    <p:sldId id="334" r:id="rId73"/>
    <p:sldId id="331" r:id="rId74"/>
    <p:sldId id="360" r:id="rId75"/>
    <p:sldId id="337" r:id="rId76"/>
    <p:sldId id="338" r:id="rId77"/>
    <p:sldId id="339" r:id="rId78"/>
    <p:sldId id="340" r:id="rId79"/>
    <p:sldId id="341" r:id="rId80"/>
    <p:sldId id="344" r:id="rId81"/>
    <p:sldId id="345" r:id="rId82"/>
    <p:sldId id="346" r:id="rId83"/>
    <p:sldId id="347" r:id="rId84"/>
    <p:sldId id="348" r:id="rId85"/>
    <p:sldId id="332" r:id="rId86"/>
    <p:sldId id="350" r:id="rId87"/>
    <p:sldId id="351" r:id="rId88"/>
    <p:sldId id="358" r:id="rId89"/>
    <p:sldId id="352" r:id="rId90"/>
    <p:sldId id="353" r:id="rId91"/>
    <p:sldId id="354" r:id="rId92"/>
    <p:sldId id="355" r:id="rId93"/>
    <p:sldId id="356" r:id="rId94"/>
    <p:sldId id="357" r:id="rId95"/>
    <p:sldId id="361" r:id="rId96"/>
    <p:sldId id="362" r:id="rId97"/>
    <p:sldId id="363" r:id="rId98"/>
    <p:sldId id="364" r:id="rId99"/>
    <p:sldId id="365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35E5-79F5-4293-BB57-36B4ADDB5D4A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3FE8-8FC9-4AFB-88C0-A07B14CD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4B3582-E9D4-48F4-B0A5-DD3C726D79B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57B15B3-6DE0-4BBA-BC97-508ADC7DF3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illwardwriter.com/wp-content/uploads/2010/03/blue_down_arrow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bfser.files.wordpress.com/2011/05/fat_f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a/O/0/a/R/0/red-arrow-up-right-hi.pn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dimanage.com/Images/Cholestero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ianhasan.files.wordpress.com/2011/08/equal-sign.pn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lilesnet.com/health/heart/plaque.gif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hoto.com/image/7138/large/A6170048-Collagen_protein_molecules-SPL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Practice%20Food%20Activity%20Record%20L2%20cd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gif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.ncsu.edu/wayne/graphics/chris/MyPyramid.gif" TargetMode="External"/><Relationship Id="rId5" Type="http://schemas.openxmlformats.org/officeDocument/2006/relationships/image" Target="../media/image33.gif"/><Relationship Id="rId4" Type="http://schemas.openxmlformats.org/officeDocument/2006/relationships/hyperlink" Target="http://newhope360.com/site-files/newhope360.com/files/uploads/USDA_Food_Pyramid.g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racker.usda.gov/" TargetMode="External"/><Relationship Id="rId2" Type="http://schemas.openxmlformats.org/officeDocument/2006/relationships/hyperlink" Target="https://www.supertracker.usda.gov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food-groups/fruits-counts.htm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food-groups/vegetables_counts_table.htm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hefinahat.my/wp-content/uploads/2012/04/188388106grain_anatomy.jp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food-groups/grains-amount.htm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3.bp.blogspot.com/-LZwIpF46aRU/T7Szol6It9I/AAAAAAAAAU8/UkAR3Il4BEQ/s1600/constipation.jp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osemyplate.gov/food-groups/protein-foods-counts.html" TargetMode="External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myplate.gov/food-groups/dairy-counts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amilyconsumersciences.com/wp-content/uploads/myplate_blu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hyperlink" Target="iframe%20width=%22560%22%20height=%22315%22%20src=%22http:/www.youtube.com/embed/rIeNUV6LtxA%22%20frameborder=%220%22%20allowfullscreen%3e%3c/iframe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fruitsandveggies.challenge.gov/submissions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Sample%20Label%20Worksheet%20L4%20cd.pdf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iframe%20width=%22560%22%20height=%22315%22%20src=%22http:/www.youtube.com/embed/MYIAdd2Z9Mc%22%20frameborder=%220%22%20allowfullscreen%3e%3c/iframe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 for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to eat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Complex Carbs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 smtClean="0">
              <a:solidFill>
                <a:schemeClr val="accent3"/>
              </a:solidFill>
            </a:endParaRPr>
          </a:p>
          <a:p>
            <a:r>
              <a:rPr lang="en-US" sz="2000" dirty="0" smtClean="0">
                <a:solidFill>
                  <a:schemeClr val="accent3"/>
                </a:solidFill>
              </a:rPr>
              <a:t>Fiber: </a:t>
            </a:r>
            <a:r>
              <a:rPr lang="en-US" sz="2000" b="0" dirty="0" smtClean="0"/>
              <a:t>provides little energy, cannot be digested. </a:t>
            </a:r>
          </a:p>
          <a:p>
            <a:endParaRPr lang="en-US" sz="2000" b="0" dirty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Soluble Fiber</a:t>
            </a:r>
            <a:r>
              <a:rPr lang="en-US" sz="2000" dirty="0" smtClean="0"/>
              <a:t>			</a:t>
            </a:r>
            <a:r>
              <a:rPr lang="en-US" sz="2000" u="sng" dirty="0" smtClean="0">
                <a:solidFill>
                  <a:srgbClr val="00B050"/>
                </a:solidFill>
              </a:rPr>
              <a:t>Insoluble Fiber</a:t>
            </a:r>
          </a:p>
          <a:p>
            <a:r>
              <a:rPr lang="en-US" sz="2000" b="0" dirty="0" smtClean="0"/>
              <a:t>- dissolve in water		- do not dissolve in water</a:t>
            </a:r>
          </a:p>
          <a:p>
            <a:r>
              <a:rPr lang="en-US" sz="2000" b="0" dirty="0" smtClean="0"/>
              <a:t>- hold water			- do not hold water</a:t>
            </a:r>
          </a:p>
          <a:p>
            <a:r>
              <a:rPr lang="en-US" sz="2000" b="0" dirty="0" smtClean="0"/>
              <a:t>- add volume			- add bulk</a:t>
            </a:r>
          </a:p>
          <a:p>
            <a:r>
              <a:rPr lang="en-US" sz="2000" b="0" dirty="0" smtClean="0"/>
              <a:t>- help prevent heart disease	- help prevent colon cancer</a:t>
            </a:r>
          </a:p>
          <a:p>
            <a:r>
              <a:rPr lang="en-US" sz="2000" b="0" dirty="0" smtClean="0"/>
              <a:t>- help prevent colon cancer	</a:t>
            </a:r>
            <a:endParaRPr lang="en-US" sz="2000" b="0" dirty="0"/>
          </a:p>
        </p:txBody>
      </p:sp>
      <p:pic>
        <p:nvPicPr>
          <p:cNvPr id="6146" name="Picture 2" descr="https://encrypted-tbn2.gstatic.com/images?q=tbn:ANd9GcRry_l-2TvVi5ssJEoW-xma-ZvO8SUGNDsUbVDWRLFZDToLtp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228600"/>
            <a:ext cx="26479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Fats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Fat is required for good health!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REQUIRED FOR PROPER HUMAN FUNCTION!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u="sng" dirty="0" smtClean="0">
                <a:solidFill>
                  <a:srgbClr val="FF0000"/>
                </a:solidFill>
              </a:rPr>
              <a:t>Problems With Fat       </a:t>
            </a:r>
          </a:p>
          <a:p>
            <a:r>
              <a:rPr lang="en-US" sz="2000" dirty="0" smtClean="0"/>
              <a:t>1.) Eating too Much!</a:t>
            </a:r>
          </a:p>
          <a:p>
            <a:r>
              <a:rPr lang="en-US" sz="2000" dirty="0" smtClean="0"/>
              <a:t>2.) Eating the Wrong Kinds!</a:t>
            </a:r>
          </a:p>
        </p:txBody>
      </p:sp>
      <p:pic>
        <p:nvPicPr>
          <p:cNvPr id="1026" name="Picture 2" descr="https://encrypted-tbn3.gstatic.com/images?q=tbn:ANd9GcQyaZxLQzLm-troARo0cYWR88MfvljKzxKnYX6p2G9Av78XcJHa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7570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is FAT?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8"/>
            <a:ext cx="8534400" cy="35798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Fat: </a:t>
            </a:r>
            <a:r>
              <a:rPr lang="en-US" sz="2000" b="0" dirty="0" smtClean="0"/>
              <a:t>fatty or oily substance that does not dissolve in water (</a:t>
            </a:r>
            <a:r>
              <a:rPr lang="en-US" sz="2000" dirty="0" smtClean="0">
                <a:solidFill>
                  <a:srgbClr val="00B050"/>
                </a:solidFill>
              </a:rPr>
              <a:t>classified</a:t>
            </a:r>
            <a:r>
              <a:rPr lang="en-US" sz="2000" b="0" dirty="0" smtClean="0"/>
              <a:t>: lipids )</a:t>
            </a:r>
          </a:p>
          <a:p>
            <a:endParaRPr lang="en-US" sz="2000" b="0" dirty="0"/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FAT = 3 fatty acids and 1 glycerol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Fatty Acids: </a:t>
            </a:r>
            <a:r>
              <a:rPr lang="en-US" sz="2000" b="0" dirty="0" smtClean="0"/>
              <a:t>chain of carbon atoms (single bonds)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Glycerol: </a:t>
            </a:r>
            <a:r>
              <a:rPr lang="en-US" sz="2000" b="0" dirty="0" smtClean="0"/>
              <a:t>simple compound.</a:t>
            </a:r>
          </a:p>
          <a:p>
            <a:endParaRPr lang="en-US" sz="2000" b="0" dirty="0"/>
          </a:p>
          <a:p>
            <a:r>
              <a:rPr lang="en-US" sz="2000" b="0" dirty="0" smtClean="0"/>
              <a:t>FAT or </a:t>
            </a:r>
            <a:r>
              <a:rPr lang="en-US" sz="2000" dirty="0" smtClean="0">
                <a:solidFill>
                  <a:srgbClr val="FF0000"/>
                </a:solidFill>
              </a:rPr>
              <a:t>AKA</a:t>
            </a:r>
            <a:r>
              <a:rPr lang="en-US" sz="2000" b="0" dirty="0" smtClean="0"/>
              <a:t>: </a:t>
            </a:r>
            <a:r>
              <a:rPr lang="en-US" sz="2000" i="1" dirty="0" smtClean="0">
                <a:solidFill>
                  <a:srgbClr val="00B050"/>
                </a:solidFill>
              </a:rPr>
              <a:t>Triglycerides</a:t>
            </a:r>
            <a:endParaRPr lang="en-US" sz="2000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encrypted-tbn0.gstatic.com/images?q=tbn:ANd9GcRDto0p32eeuCtu7V_m21TG5vK0cLOiFwoVFut5pwfsl610ZE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9050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Types of fat - </a:t>
            </a:r>
            <a:r>
              <a:rPr lang="en-US" b="1" dirty="0" smtClean="0">
                <a:solidFill>
                  <a:srgbClr val="FF0000"/>
                </a:solidFill>
              </a:rPr>
              <a:t>saturated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Where do they come from?</a:t>
            </a:r>
          </a:p>
          <a:p>
            <a:r>
              <a:rPr lang="en-US" b="0" dirty="0" smtClean="0"/>
              <a:t>Animal Foods	Milk</a:t>
            </a:r>
          </a:p>
          <a:p>
            <a:pPr marL="0" indent="0"/>
            <a:r>
              <a:rPr lang="en-US" b="0" dirty="0" smtClean="0"/>
              <a:t>Meat	Butter</a:t>
            </a:r>
            <a:r>
              <a:rPr lang="en-US" b="0" dirty="0"/>
              <a:t>	</a:t>
            </a:r>
            <a:r>
              <a:rPr lang="en-US" b="0" dirty="0" smtClean="0"/>
              <a:t>Ice Cream</a:t>
            </a:r>
            <a:endParaRPr lang="en-US" b="0" dirty="0"/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What are they?</a:t>
            </a:r>
          </a:p>
          <a:p>
            <a:r>
              <a:rPr lang="en-US" b="0" dirty="0" smtClean="0"/>
              <a:t>Fatty acids (carbon atoms connected to as many </a:t>
            </a:r>
          </a:p>
          <a:p>
            <a:r>
              <a:rPr lang="en-US" b="0" dirty="0" smtClean="0"/>
              <a:t>hydrogen bonds as possible – the bonds are maxed out). </a:t>
            </a:r>
          </a:p>
          <a:p>
            <a:endParaRPr lang="en-US" b="0" dirty="0" smtClean="0"/>
          </a:p>
          <a:p>
            <a:r>
              <a:rPr lang="en-US" b="0" dirty="0"/>
              <a:t>	</a:t>
            </a:r>
            <a:r>
              <a:rPr lang="en-US" b="0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NEXT SLIDE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encrypted-tbn3.gstatic.com/images?q=tbn:ANd9GcQGfHoqZDK-VFrV8i6yVwCyxbRRBZf3HATCfTELs5FA3VCDsOCR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78" y="3276600"/>
            <a:ext cx="1230122" cy="17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TfWEVzGIbEDnPJdKcIsG2c60Iw4X1bZgqt6YOsGEjBd2g_v6bQ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95" y="1416411"/>
            <a:ext cx="122850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hartkeisonline.com/wp-content/uploads/bu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61709"/>
            <a:ext cx="1615497" cy="12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media.tumblr.com/tumblr_ksooi8vCME1qa4qv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45" y="113295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Saturated fats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http://ibhumanbiochemistry.wikispaces.com/file/view/saturated-fat.gif/31806219/saturated-f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12689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What’s the problem?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dirty="0" smtClean="0"/>
              <a:t>More Bonds to Break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 smtClean="0">
                <a:solidFill>
                  <a:srgbClr val="FF0000"/>
                </a:solidFill>
              </a:rPr>
              <a:t>Harder to Use for Energy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 smtClean="0"/>
              <a:t>Not Used, Stored on Body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 smtClean="0">
                <a:solidFill>
                  <a:srgbClr val="FF0000"/>
                </a:solidFill>
              </a:rPr>
              <a:t>Weight Gain &amp; High Cholesterol</a:t>
            </a:r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 smtClean="0"/>
              <a:t>Heart Disease, Obesity, &amp; More!</a:t>
            </a:r>
          </a:p>
          <a:p>
            <a:pPr marL="0" indent="0"/>
            <a:endParaRPr lang="en-US" dirty="0"/>
          </a:p>
        </p:txBody>
      </p:sp>
      <p:pic>
        <p:nvPicPr>
          <p:cNvPr id="3074" name="Picture 2" descr="http://billwardwriter.com/wp-content/uploads/2010/03/blue_down_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284509" cy="3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llwardwriter.com/wp-content/uploads/2010/03/blue_down_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79" y="2895600"/>
            <a:ext cx="284509" cy="3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illwardwriter.com/wp-content/uploads/2010/03/blue_down_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284509" cy="3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illwardwriter.com/wp-content/uploads/2010/03/blue_down_arr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84509" cy="3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fat - </a:t>
            </a:r>
            <a:r>
              <a:rPr lang="en-US" b="1" dirty="0" smtClean="0">
                <a:solidFill>
                  <a:srgbClr val="FF0000"/>
                </a:solidFill>
              </a:rPr>
              <a:t>unsaturated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Where do they come from?</a:t>
            </a:r>
          </a:p>
          <a:p>
            <a:r>
              <a:rPr lang="en-US" b="0" dirty="0" smtClean="0"/>
              <a:t>Plant Sources!</a:t>
            </a:r>
            <a:endParaRPr lang="en-US" b="0" dirty="0"/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What </a:t>
            </a:r>
            <a:r>
              <a:rPr lang="en-US" sz="2000" dirty="0">
                <a:solidFill>
                  <a:srgbClr val="002060"/>
                </a:solidFill>
              </a:rPr>
              <a:t>are they?</a:t>
            </a:r>
          </a:p>
          <a:p>
            <a:r>
              <a:rPr lang="en-US" b="0" dirty="0"/>
              <a:t>Fatty acids (carbon atoms </a:t>
            </a:r>
            <a:r>
              <a:rPr lang="en-US" b="0" dirty="0" smtClean="0"/>
              <a:t>with one or more</a:t>
            </a:r>
          </a:p>
          <a:p>
            <a:r>
              <a:rPr lang="en-US" b="0" dirty="0" smtClean="0"/>
              <a:t>double bonds between each other– </a:t>
            </a:r>
          </a:p>
          <a:p>
            <a:r>
              <a:rPr lang="en-US" b="0" dirty="0" smtClean="0"/>
              <a:t>preventing hydrogen from bonding).</a:t>
            </a:r>
            <a:endParaRPr lang="en-US" b="0" dirty="0"/>
          </a:p>
          <a:p>
            <a:endParaRPr lang="en-US" dirty="0"/>
          </a:p>
        </p:txBody>
      </p:sp>
      <p:pic>
        <p:nvPicPr>
          <p:cNvPr id="4098" name="Picture 2" descr="https://encrypted-tbn3.gstatic.com/images?q=tbn:ANd9GcTnBgdF129xWTnXSB_tgaGtNDQcpIuGHSFSP6Kpr1BbIWqtZP4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599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ptimal-heart-health.com/images/Unsaturated_F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2" y="1143000"/>
            <a:ext cx="3429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078506"/>
            <a:ext cx="62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Mono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48376" y="2355505"/>
            <a:ext cx="1647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(Single Double Bound)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51" y="4610099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(2 or More Double Bounds)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Saturated vs. unsaturated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hbfser.files.wordpress.com/2011/05/fat_f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328259" cy="32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Types of fat - unsaturated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 Fats:  </a:t>
            </a:r>
            <a:r>
              <a:rPr lang="en-US" b="0" dirty="0" smtClean="0"/>
              <a:t>artificially processed, hydrogen added to fats. </a:t>
            </a:r>
            <a:endParaRPr lang="en-US" b="0" dirty="0"/>
          </a:p>
          <a:p>
            <a:endParaRPr lang="en-US" b="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		Confusion in the body!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		Stored as Fat!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			Bad!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s2.mm.bing.net/th?id=I.4518774511567829&amp;pid=1.7&amp;w=232&amp;h=102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40484"/>
            <a:ext cx="3543300" cy="15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lker.com/cliparts/a/O/0/a/R/0/red-arrow-up-right-hi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77" y="2844689"/>
            <a:ext cx="253795" cy="2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1.mm.bing.net/th?id=I.4694902505145572&amp;pid=1.7&amp;w=203&amp;h=141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580815" cy="10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fat - 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3579849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Cholesterol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b="0" dirty="0"/>
              <a:t>lipids in the body that help/hurt body function and health.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Where is it found?</a:t>
            </a:r>
          </a:p>
          <a:p>
            <a:r>
              <a:rPr lang="en-US" sz="2000" b="0" dirty="0" smtClean="0"/>
              <a:t>Only in animal tissue.</a:t>
            </a:r>
            <a:endParaRPr lang="en-US" sz="2000" b="0" dirty="0"/>
          </a:p>
        </p:txBody>
      </p:sp>
      <p:pic>
        <p:nvPicPr>
          <p:cNvPr id="7170" name="Picture 2" descr="http://www.medimanage.com/Images/Choleste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64694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is nutrition?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Nutrition: </a:t>
            </a:r>
            <a:r>
              <a:rPr lang="en-US" sz="2000" b="0" dirty="0" smtClean="0"/>
              <a:t>the science of food and the ways the body uses food.</a:t>
            </a:r>
          </a:p>
          <a:p>
            <a:endParaRPr lang="en-US" sz="2000" b="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		ALSO….</a:t>
            </a:r>
          </a:p>
          <a:p>
            <a:endParaRPr lang="en-US" sz="2000" b="0" dirty="0"/>
          </a:p>
          <a:p>
            <a:r>
              <a:rPr lang="en-US" sz="2000" dirty="0" smtClean="0"/>
              <a:t>Nutrition: </a:t>
            </a:r>
            <a:r>
              <a:rPr lang="en-US" sz="2000" b="0" dirty="0" smtClean="0"/>
              <a:t>the study of how and why we make food choices.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5859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fat - </a:t>
            </a:r>
            <a:r>
              <a:rPr lang="en-US" b="1" dirty="0" smtClean="0">
                <a:solidFill>
                  <a:schemeClr val="accent2"/>
                </a:solidFill>
              </a:rPr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u="sng" dirty="0" smtClean="0">
                <a:solidFill>
                  <a:srgbClr val="0070C0"/>
                </a:solidFill>
              </a:rPr>
              <a:t>BAD CHOLESTEROL</a:t>
            </a:r>
            <a:endParaRPr lang="en-US" sz="2000" u="sng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LDL</a:t>
            </a:r>
            <a:r>
              <a:rPr lang="en-US" dirty="0" smtClean="0"/>
              <a:t> (low density lipoprotein): </a:t>
            </a:r>
            <a:r>
              <a:rPr lang="en-US" b="0" dirty="0" smtClean="0"/>
              <a:t>brings cholesterol to the cells.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		</a:t>
            </a:r>
          </a:p>
          <a:p>
            <a:r>
              <a:rPr lang="en-US" b="0" dirty="0"/>
              <a:t>	</a:t>
            </a:r>
            <a:r>
              <a:rPr lang="en-US" b="0" dirty="0" smtClean="0"/>
              <a:t>	Levels of </a:t>
            </a:r>
            <a:r>
              <a:rPr lang="en-US" dirty="0" smtClean="0"/>
              <a:t>LDL</a:t>
            </a:r>
            <a:r>
              <a:rPr lang="en-US" b="0" dirty="0" smtClean="0"/>
              <a:t> 		Plaque forms on the wall of blood vessels</a:t>
            </a:r>
          </a:p>
        </p:txBody>
      </p:sp>
      <p:pic>
        <p:nvPicPr>
          <p:cNvPr id="6146" name="Picture 2" descr="http://ts4.mm.bing.net/th?id=I.4614264505435775&amp;pid=1.7&amp;w=154&amp;h=151&amp;c=7&amp;r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33083"/>
            <a:ext cx="628650" cy="6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ianhasan.files.wordpress.com/2011/08/equal-sig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86831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4.mm.bing.net/th?id=i.4605343842238763&amp;pid=1.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2232121" cy="223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fat - 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3579849"/>
          </a:xfrm>
        </p:spPr>
        <p:txBody>
          <a:bodyPr>
            <a:normAutofit/>
          </a:bodyPr>
          <a:lstStyle/>
          <a:p>
            <a:endParaRPr lang="en-US" sz="2000" u="sng" dirty="0" smtClean="0">
              <a:solidFill>
                <a:srgbClr val="0070C0"/>
              </a:solidFill>
            </a:endParaRPr>
          </a:p>
          <a:p>
            <a:r>
              <a:rPr lang="en-US" sz="2000" u="sng" dirty="0" smtClean="0">
                <a:solidFill>
                  <a:srgbClr val="0070C0"/>
                </a:solidFill>
              </a:rPr>
              <a:t>GOOD </a:t>
            </a:r>
            <a:r>
              <a:rPr lang="en-US" sz="2000" u="sng" dirty="0">
                <a:solidFill>
                  <a:srgbClr val="0070C0"/>
                </a:solidFill>
              </a:rPr>
              <a:t>CHOLESTEROL</a:t>
            </a:r>
          </a:p>
          <a:p>
            <a:r>
              <a:rPr lang="en-US" dirty="0"/>
              <a:t>HDL (high density lipoprotein): </a:t>
            </a:r>
            <a:r>
              <a:rPr lang="en-US" b="0" dirty="0"/>
              <a:t>takes cholesterol back to liver, where it is removed.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  HDL</a:t>
            </a: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n-US" sz="2000" b="0" dirty="0" smtClean="0"/>
              <a:t>linked to a reduced risk of developing heart disease.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6606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is protein?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Why do I need protein?</a:t>
            </a:r>
          </a:p>
          <a:p>
            <a:r>
              <a:rPr lang="en-US" b="0" dirty="0" smtClean="0"/>
              <a:t>Protein helps build new cells and repair old cells in the body 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(ex: muscle, skin, hair, nails, etc.)</a:t>
            </a:r>
            <a:endParaRPr lang="en-US" i="1" dirty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What are they made of?</a:t>
            </a:r>
          </a:p>
          <a:p>
            <a:pPr>
              <a:buFontTx/>
              <a:buChar char="-"/>
            </a:pPr>
            <a:r>
              <a:rPr lang="en-US" b="0" dirty="0" smtClean="0"/>
              <a:t>Chain of amino acids (</a:t>
            </a:r>
            <a:r>
              <a:rPr lang="en-US" i="1" dirty="0" smtClean="0">
                <a:solidFill>
                  <a:srgbClr val="0070C0"/>
                </a:solidFill>
              </a:rPr>
              <a:t>looks like a necklace</a:t>
            </a:r>
            <a:r>
              <a:rPr lang="en-US" b="0" dirty="0" smtClean="0"/>
              <a:t>)</a:t>
            </a:r>
          </a:p>
          <a:p>
            <a:pPr>
              <a:buFontTx/>
              <a:buChar char="-"/>
            </a:pPr>
            <a:r>
              <a:rPr lang="en-US" i="1" dirty="0" smtClean="0">
                <a:solidFill>
                  <a:srgbClr val="FF0000"/>
                </a:solidFill>
              </a:rPr>
              <a:t>20 different amino acids </a:t>
            </a:r>
            <a:r>
              <a:rPr lang="en-US" b="0" dirty="0" smtClean="0"/>
              <a:t>make different types of protein.</a:t>
            </a:r>
          </a:p>
          <a:p>
            <a:pPr marL="0" indent="0"/>
            <a:endParaRPr lang="en-US" sz="2000" b="0" dirty="0"/>
          </a:p>
        </p:txBody>
      </p:sp>
      <p:pic>
        <p:nvPicPr>
          <p:cNvPr id="9218" name="Picture 2" descr="http://ts4.mm.bing.net/th?id=I.4690598964495591&amp;pid=1.7&amp;w=149&amp;h=14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419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ciencephoto.com/image/7138/large/A6170048-Collagen_protein_molecules-SP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72" y="1600200"/>
            <a:ext cx="1728853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Different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Nonessential Amino Acids: </a:t>
            </a:r>
            <a:r>
              <a:rPr lang="en-US" dirty="0" smtClean="0">
                <a:solidFill>
                  <a:srgbClr val="FF0000"/>
                </a:solidFill>
              </a:rPr>
              <a:t>11/20</a:t>
            </a:r>
            <a:r>
              <a:rPr lang="en-US" b="0" dirty="0" smtClean="0"/>
              <a:t> amino acids are naturally made in the body.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70C0"/>
                </a:solidFill>
              </a:rPr>
              <a:t>Essential Amino Acids: </a:t>
            </a:r>
            <a:r>
              <a:rPr lang="en-US" dirty="0" smtClean="0">
                <a:solidFill>
                  <a:srgbClr val="FF0000"/>
                </a:solidFill>
              </a:rPr>
              <a:t>9/20</a:t>
            </a:r>
            <a:r>
              <a:rPr lang="en-US" b="0" dirty="0" smtClean="0"/>
              <a:t> amino acids are not made in the body.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                          (must eat foods with these proteins)</a:t>
            </a:r>
          </a:p>
          <a:p>
            <a:endParaRPr lang="en-US" b="0" dirty="0"/>
          </a:p>
          <a:p>
            <a:endParaRPr lang="en-US" b="0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NOTE: </a:t>
            </a:r>
            <a:r>
              <a:rPr lang="en-US" b="0" dirty="0" smtClean="0"/>
              <a:t>If amino acid is missing, the body can make non essential amino acids. However, if the missing amino acid is an essential acid, it can not be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Different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Complete Proteins: </a:t>
            </a:r>
            <a:r>
              <a:rPr lang="en-US" b="0" dirty="0" smtClean="0"/>
              <a:t>foods that contain all essential amino acids.</a:t>
            </a:r>
          </a:p>
          <a:p>
            <a:pPr algn="ctr"/>
            <a:r>
              <a:rPr lang="en-US" sz="1200" dirty="0" smtClean="0"/>
              <a:t>(most animal products contain all amino acids)</a:t>
            </a:r>
            <a:endParaRPr lang="en-US" sz="1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Incomplete Proteins: </a:t>
            </a:r>
            <a:r>
              <a:rPr lang="en-US" b="0" dirty="0" smtClean="0"/>
              <a:t>foods that are lacking essential amino acids.</a:t>
            </a:r>
          </a:p>
          <a:p>
            <a:pPr algn="ctr"/>
            <a:r>
              <a:rPr lang="en-US" sz="1200" i="1" dirty="0" smtClean="0"/>
              <a:t>(legumes, grains, vegetables lack all amino acids)</a:t>
            </a:r>
          </a:p>
          <a:p>
            <a:pPr algn="ctr"/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</p:txBody>
      </p:sp>
      <p:pic>
        <p:nvPicPr>
          <p:cNvPr id="1028" name="Picture 4" descr="http://www.legaljuice.com/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199"/>
            <a:ext cx="169456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c/a/1/9/1195427229986809443johnny_automatic_vegetables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199"/>
            <a:ext cx="2080356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5638800" y="1627465"/>
            <a:ext cx="3352800" cy="2857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Healthy Diet - proteins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Eating High </a:t>
            </a:r>
            <a:r>
              <a:rPr lang="en-US" sz="2000" u="sng" dirty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mounts of Animal </a:t>
            </a:r>
            <a:r>
              <a:rPr lang="en-US" sz="2000" u="sng" dirty="0">
                <a:solidFill>
                  <a:srgbClr val="FF0000"/>
                </a:solidFill>
              </a:rPr>
              <a:t>P</a:t>
            </a:r>
            <a:r>
              <a:rPr lang="en-US" sz="2000" u="sng" dirty="0" smtClean="0">
                <a:solidFill>
                  <a:srgbClr val="FF0000"/>
                </a:solidFill>
              </a:rPr>
              <a:t>roducts to Get </a:t>
            </a:r>
            <a:r>
              <a:rPr lang="en-US" sz="2000" u="sng" dirty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mino </a:t>
            </a:r>
            <a:r>
              <a:rPr lang="en-US" sz="2000" u="sng" dirty="0">
                <a:solidFill>
                  <a:srgbClr val="FF0000"/>
                </a:solidFill>
              </a:rPr>
              <a:t>A</a:t>
            </a:r>
            <a:r>
              <a:rPr lang="en-US" sz="2000" u="sng" dirty="0" smtClean="0">
                <a:solidFill>
                  <a:srgbClr val="FF0000"/>
                </a:solidFill>
              </a:rPr>
              <a:t>cids</a:t>
            </a:r>
          </a:p>
          <a:p>
            <a:pPr>
              <a:buFontTx/>
              <a:buChar char="-"/>
            </a:pPr>
            <a:r>
              <a:rPr lang="en-US" dirty="0" smtClean="0"/>
              <a:t>High calories</a:t>
            </a:r>
          </a:p>
          <a:p>
            <a:pPr>
              <a:buFontTx/>
              <a:buChar char="-"/>
            </a:pPr>
            <a:r>
              <a:rPr lang="en-US" dirty="0" smtClean="0"/>
              <a:t>Saturated Fats</a:t>
            </a:r>
          </a:p>
          <a:p>
            <a:pPr>
              <a:buFontTx/>
              <a:buChar char="-"/>
            </a:pPr>
            <a:r>
              <a:rPr lang="en-US" dirty="0" smtClean="0"/>
              <a:t>Cholesterol</a:t>
            </a:r>
          </a:p>
          <a:p>
            <a:pPr>
              <a:buFontTx/>
              <a:buChar char="-"/>
            </a:pPr>
            <a:r>
              <a:rPr lang="en-US" dirty="0" smtClean="0"/>
              <a:t>Disease, Etc.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/>
            <a:r>
              <a:rPr lang="en-US" sz="2000" u="sng" dirty="0" smtClean="0">
                <a:solidFill>
                  <a:srgbClr val="FF0000"/>
                </a:solidFill>
              </a:rPr>
              <a:t>Not Eating Animal Products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Lack amino acids.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Eating a wide variety in order to find all amino acids (educated).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514600"/>
            <a:ext cx="2209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What is the best solution?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              (next slide)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assignment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409507" y="3581400"/>
            <a:ext cx="5715000" cy="137160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379970" cy="3810000"/>
          </a:xfrm>
        </p:spPr>
        <p:txBody>
          <a:bodyPr>
            <a:normAutofit/>
          </a:bodyPr>
          <a:lstStyle/>
          <a:p>
            <a:endParaRPr lang="en-US" sz="3400" dirty="0" smtClean="0">
              <a:solidFill>
                <a:srgbClr val="00B050"/>
              </a:solidFill>
            </a:endParaRPr>
          </a:p>
          <a:p>
            <a:r>
              <a:rPr lang="en-US" sz="3400" dirty="0" smtClean="0">
                <a:solidFill>
                  <a:srgbClr val="00B050"/>
                </a:solidFill>
              </a:rPr>
              <a:t>3-Day Food Plan</a:t>
            </a: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Description: </a:t>
            </a:r>
            <a:r>
              <a:rPr lang="en-US" sz="2000" dirty="0" smtClean="0"/>
              <a:t>The plan for this assignment is to get an accurate reading of your current eating habits. You need to track everything you eat and drink for three full days.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007" y="3810000"/>
            <a:ext cx="6095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You are not graded on habits</a:t>
            </a:r>
            <a:r>
              <a:rPr lang="en-US" sz="20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Graded on honesty, detail and full completion!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1" y="1143000"/>
            <a:ext cx="3276599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1" y="1219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DUE DATE: </a:t>
            </a:r>
            <a:r>
              <a:rPr lang="en-US" dirty="0" smtClean="0"/>
              <a:t>3 full days from now!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31783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Sample: </a:t>
            </a:r>
            <a:r>
              <a:rPr lang="en-US" b="1" dirty="0" smtClean="0">
                <a:hlinkClick r:id="rId2" action="ppaction://hlinkfile"/>
              </a:rPr>
              <a:t>Click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7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solidFill>
                  <a:schemeClr val="accent2"/>
                </a:solidFill>
              </a:rPr>
              <a:t>My plate</a:t>
            </a:r>
            <a:endParaRPr lang="en-US" sz="3500" b="1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02336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ewhope360.com/site-files/newhope360.com/files/uploads/USDA_Food_Pyramid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7594"/>
            <a:ext cx="1283425" cy="10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es.ncsu.edu/wayne/graphics/chris/MyPyramid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199721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My plate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MyPlate </a:t>
            </a:r>
            <a:r>
              <a:rPr lang="en-US" dirty="0"/>
              <a:t>illustrates the five food groups that are the building blocks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healthy </a:t>
            </a:r>
            <a:r>
              <a:rPr lang="en-US" dirty="0" smtClean="0"/>
              <a:t>diet using </a:t>
            </a:r>
            <a:r>
              <a:rPr lang="en-US" dirty="0"/>
              <a:t>a familiar </a:t>
            </a:r>
            <a:r>
              <a:rPr lang="en-US" dirty="0" smtClean="0"/>
              <a:t>image — </a:t>
            </a:r>
            <a:r>
              <a:rPr lang="en-US" i="1" dirty="0" smtClean="0"/>
              <a:t>a </a:t>
            </a:r>
            <a:r>
              <a:rPr lang="en-US" i="1" dirty="0"/>
              <a:t>place setting for a meal.</a:t>
            </a:r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9887"/>
            <a:ext cx="2804160" cy="25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2470343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Is my plate complete?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What goes on my plate?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Is there variety?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much of each food goes on my plate?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Important items going forward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RDAs (recommended daily allowances): </a:t>
            </a:r>
            <a:r>
              <a:rPr lang="en-US" sz="2000" b="0" dirty="0" smtClean="0"/>
              <a:t>recommended nutrient intakes that will meet 	almost all healthy people.</a:t>
            </a:r>
            <a:endParaRPr lang="en-US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427074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2"/>
              </a:rPr>
              <a:t>CLICK HERE</a:t>
            </a:r>
            <a:endParaRPr lang="en-US" b="1" dirty="0"/>
          </a:p>
        </p:txBody>
      </p:sp>
      <p:pic>
        <p:nvPicPr>
          <p:cNvPr id="1026" name="Picture 2" descr="SuperTracker Be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49009"/>
            <a:ext cx="3400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are nutrients?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863840" cy="3579849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Nutrients:  </a:t>
            </a:r>
            <a:r>
              <a:rPr lang="en-US" sz="2000" b="0" dirty="0" smtClean="0"/>
              <a:t>things in food that provide energy or help make body tissue.</a:t>
            </a:r>
          </a:p>
          <a:p>
            <a:endParaRPr lang="en-US" b="0" dirty="0"/>
          </a:p>
          <a:p>
            <a:r>
              <a:rPr lang="en-US" b="0" dirty="0" smtClean="0"/>
              <a:t>	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Necessary for Life!		Necessary for Growth!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SIX CLASSES OF NUTRIENTS!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82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2225" y="1752600"/>
            <a:ext cx="4114800" cy="6858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myplate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Individual Meal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vs.  </a:t>
            </a:r>
            <a:r>
              <a:rPr lang="en-US" sz="2000" dirty="0" smtClean="0">
                <a:solidFill>
                  <a:schemeClr val="bg1"/>
                </a:solidFill>
              </a:rPr>
              <a:t>Daily  Intake</a:t>
            </a:r>
          </a:p>
          <a:p>
            <a:pPr algn="ctr"/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Individual Meal Goal: </a:t>
            </a:r>
            <a:r>
              <a:rPr lang="en-US" sz="2000" b="0" dirty="0" smtClean="0"/>
              <a:t>Aim to complete your plate each meal!</a:t>
            </a:r>
          </a:p>
          <a:p>
            <a:endParaRPr lang="en-US" sz="2000" b="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Daily Intake Goal: </a:t>
            </a:r>
            <a:r>
              <a:rPr lang="en-US" sz="2000" b="0" dirty="0" smtClean="0"/>
              <a:t>While looking at each meal is a great start, make sure to keep your daily recommendations in mind!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pic>
        <p:nvPicPr>
          <p:cNvPr id="5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7" y="304800"/>
            <a:ext cx="142494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3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Individual recommendations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954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371600"/>
            <a:ext cx="3063240" cy="4233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Individual Meal  </a:t>
            </a:r>
            <a:r>
              <a:rPr lang="en-US" dirty="0">
                <a:solidFill>
                  <a:srgbClr val="FF0000"/>
                </a:solidFill>
              </a:rPr>
              <a:t>vs.  </a:t>
            </a:r>
            <a:r>
              <a:rPr lang="en-US" dirty="0">
                <a:solidFill>
                  <a:schemeClr val="bg1"/>
                </a:solidFill>
              </a:rPr>
              <a:t>Daily  Intake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601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Recommendations -- Wheel Activity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45361"/>
            <a:ext cx="5273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Write down the following: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1.) </a:t>
            </a:r>
            <a:r>
              <a:rPr lang="en-US" dirty="0" smtClean="0"/>
              <a:t>Name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2.) </a:t>
            </a:r>
            <a:r>
              <a:rPr lang="en-US" dirty="0" smtClean="0"/>
              <a:t>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3.) </a:t>
            </a:r>
            <a:r>
              <a:rPr lang="en-US" dirty="0" smtClean="0"/>
              <a:t>Activity Level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    4.) </a:t>
            </a:r>
            <a:r>
              <a:rPr lang="en-US" dirty="0" smtClean="0"/>
              <a:t>Daily Calorie Level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5.) </a:t>
            </a:r>
            <a:r>
              <a:rPr lang="en-US" dirty="0" smtClean="0"/>
              <a:t>Individual Food Groups Recommendations</a:t>
            </a:r>
          </a:p>
        </p:txBody>
      </p:sp>
      <p:pic>
        <p:nvPicPr>
          <p:cNvPr id="2050" name="Picture 2" descr="https://encrypted-tbn1.gstatic.com/images?q=tbn:ANd9GcTR4VJzYWAaT4XrHAjFk4tPHRPpGJZ3JwTyfA8WHqoKhDRo9R9W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Fruits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Meal Goal: </a:t>
            </a:r>
            <a:r>
              <a:rPr lang="en-US" sz="2000" b="0" dirty="0" smtClean="0"/>
              <a:t>aim for </a:t>
            </a:r>
            <a:r>
              <a:rPr lang="en-US" sz="2500" dirty="0" smtClean="0">
                <a:solidFill>
                  <a:srgbClr val="0070C0"/>
                </a:solidFill>
              </a:rPr>
              <a:t>¼</a:t>
            </a:r>
            <a:r>
              <a:rPr lang="en-US" sz="2000" b="0" dirty="0" smtClean="0"/>
              <a:t> of your plate to be fruits.</a:t>
            </a:r>
          </a:p>
          <a:p>
            <a:endParaRPr lang="en-US" sz="2000" b="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Do I have to eat them a certain way?</a:t>
            </a:r>
          </a:p>
          <a:p>
            <a:pPr marL="0" indent="0"/>
            <a:r>
              <a:rPr lang="en-US" sz="2000" dirty="0" smtClean="0"/>
              <a:t>- Fresh</a:t>
            </a:r>
            <a:r>
              <a:rPr lang="en-US" sz="2000" dirty="0"/>
              <a:t>	</a:t>
            </a:r>
            <a:r>
              <a:rPr lang="en-US" sz="2000" dirty="0" smtClean="0"/>
              <a:t>     - Canned</a:t>
            </a:r>
          </a:p>
          <a:p>
            <a:pPr marL="0" indent="0"/>
            <a:r>
              <a:rPr lang="en-US" sz="2000" dirty="0" smtClean="0"/>
              <a:t>- Frozen	     - Dried</a:t>
            </a:r>
          </a:p>
          <a:p>
            <a:pPr marL="0" indent="0"/>
            <a:r>
              <a:rPr lang="en-US" sz="2000" dirty="0" smtClean="0"/>
              <a:t>- Whole	     - Cut-up</a:t>
            </a:r>
          </a:p>
          <a:p>
            <a:pPr marL="0" indent="0"/>
            <a:r>
              <a:rPr lang="en-US" sz="2000" dirty="0" smtClean="0"/>
              <a:t>- Pureed</a:t>
            </a:r>
            <a:endParaRPr lang="en-US" sz="2000" b="0" dirty="0"/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wA3B6yaEjLIggIM0hGNIK6j6Nr-IUq7Oek-j6KVPDtNF-Oggk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76" y="2537637"/>
            <a:ext cx="2962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2057400"/>
            <a:ext cx="5545454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Fruits – Recommended daily allowances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87094"/>
              </p:ext>
            </p:extLst>
          </p:nvPr>
        </p:nvGraphicFramePr>
        <p:xfrm>
          <a:off x="1963737" y="2204244"/>
          <a:ext cx="5238751" cy="1371600"/>
        </p:xfrm>
        <a:graphic>
          <a:graphicData uri="http://schemas.openxmlformats.org/drawingml/2006/table">
            <a:tbl>
              <a:tblPr/>
              <a:tblGrid>
                <a:gridCol w="1729317"/>
                <a:gridCol w="25400"/>
                <a:gridCol w="1729317"/>
                <a:gridCol w="25400"/>
                <a:gridCol w="1729317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Girls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½ </a:t>
                      </a:r>
                      <a:r>
                        <a:rPr lang="en-US" dirty="0" smtClean="0"/>
                        <a:t>cups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14-18 years old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½ </a:t>
                      </a:r>
                      <a:r>
                        <a:rPr lang="en-US" dirty="0" smtClean="0"/>
                        <a:t>cups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Boys</a:t>
                      </a: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 ½ </a:t>
                      </a:r>
                      <a:r>
                        <a:rPr lang="en-US" dirty="0" smtClean="0"/>
                        <a:t>cups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 </a:t>
                      </a:r>
                      <a:r>
                        <a:rPr lang="en-US" dirty="0" smtClean="0"/>
                        <a:t>cups</a:t>
                      </a:r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205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4191000"/>
            <a:ext cx="2286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What is a cup?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hlinkClick r:id="rId3"/>
              </a:rPr>
              <a:t>(Click Here)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Fruit – Health benefits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Eating a diet rich in </a:t>
            </a:r>
            <a:r>
              <a:rPr lang="en-US" sz="2000" dirty="0" smtClean="0"/>
              <a:t>fruits may </a:t>
            </a:r>
            <a:r>
              <a:rPr lang="en-US" sz="2000" i="1" dirty="0">
                <a:solidFill>
                  <a:srgbClr val="FF0000"/>
                </a:solidFill>
              </a:rPr>
              <a:t>reduce risk for heart disease</a:t>
            </a:r>
            <a:r>
              <a:rPr lang="en-US" sz="2000" dirty="0"/>
              <a:t>, including heart attack and stroke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Eating a diet rich in some </a:t>
            </a:r>
            <a:r>
              <a:rPr lang="en-US" sz="2000" dirty="0" smtClean="0"/>
              <a:t>fruits may </a:t>
            </a:r>
            <a:r>
              <a:rPr lang="en-US" sz="2000" i="1" dirty="0"/>
              <a:t>protect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endParaRPr lang="en-US" sz="2000" i="1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  </a:t>
            </a:r>
            <a:r>
              <a:rPr lang="en-US" sz="2000" i="1" dirty="0" smtClean="0"/>
              <a:t>against </a:t>
            </a:r>
            <a:r>
              <a:rPr lang="en-US" sz="2000" i="1" dirty="0"/>
              <a:t>certain types of </a:t>
            </a:r>
            <a:r>
              <a:rPr lang="en-US" sz="2000" i="1" dirty="0">
                <a:solidFill>
                  <a:srgbClr val="FF0000"/>
                </a:solidFill>
              </a:rPr>
              <a:t>cancers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Diets rich in foods containing </a:t>
            </a:r>
            <a:r>
              <a:rPr lang="en-US" sz="2000" b="1" dirty="0">
                <a:solidFill>
                  <a:srgbClr val="00B050"/>
                </a:solidFill>
              </a:rPr>
              <a:t>fiber</a:t>
            </a:r>
            <a:r>
              <a:rPr lang="en-US" sz="2000" dirty="0"/>
              <a:t>, such as some 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   fruits</a:t>
            </a:r>
            <a:r>
              <a:rPr lang="en-US" sz="2000" dirty="0"/>
              <a:t>, may </a:t>
            </a:r>
            <a:r>
              <a:rPr lang="en-US" sz="2000" i="1" dirty="0"/>
              <a:t>reduce the risk of </a:t>
            </a:r>
            <a:r>
              <a:rPr lang="en-US" sz="2000" i="1" dirty="0">
                <a:solidFill>
                  <a:srgbClr val="FF0000"/>
                </a:solidFill>
              </a:rPr>
              <a:t>heart </a:t>
            </a:r>
            <a:r>
              <a:rPr lang="en-US" sz="2000" i="1" dirty="0" smtClean="0">
                <a:solidFill>
                  <a:srgbClr val="FF0000"/>
                </a:solidFill>
              </a:rPr>
              <a:t>disease,</a:t>
            </a:r>
          </a:p>
          <a:p>
            <a:pPr marL="0" lvl="1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  obesity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/>
              <a:t>and </a:t>
            </a:r>
            <a:r>
              <a:rPr lang="en-US" sz="2000" i="1" dirty="0">
                <a:solidFill>
                  <a:srgbClr val="FF0000"/>
                </a:solidFill>
              </a:rPr>
              <a:t>type 2 diabetes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4098" name="Picture 2" descr="https://encrypted-tbn0.gstatic.com/images?q=tbn:ANd9GcTv360X8sQUePYUSMv_QHNCjd3sDbmUX_sbZd7Bv776AumHMEwn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905000"/>
            <a:ext cx="22261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Fruit –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Eating </a:t>
            </a:r>
            <a:r>
              <a:rPr lang="en-US" sz="2000" dirty="0"/>
              <a:t>vegetables and fruits rich in </a:t>
            </a:r>
            <a:r>
              <a:rPr lang="en-US" sz="2000" b="1" dirty="0">
                <a:solidFill>
                  <a:srgbClr val="00B050"/>
                </a:solidFill>
              </a:rPr>
              <a:t>potassium</a:t>
            </a:r>
            <a:r>
              <a:rPr lang="en-US" sz="2000" dirty="0"/>
              <a:t> </a:t>
            </a:r>
            <a:r>
              <a:rPr lang="en-US" sz="2000" dirty="0" smtClean="0"/>
              <a:t>may </a:t>
            </a:r>
            <a:r>
              <a:rPr lang="en-US" sz="2000" i="1" dirty="0">
                <a:solidFill>
                  <a:srgbClr val="FF0000"/>
                </a:solidFill>
              </a:rPr>
              <a:t>lower blood pressure</a:t>
            </a:r>
            <a:r>
              <a:rPr lang="en-US" sz="2000" dirty="0"/>
              <a:t>, and may also reduce the risk of developing </a:t>
            </a:r>
            <a:r>
              <a:rPr lang="en-US" sz="2000" i="1" dirty="0">
                <a:solidFill>
                  <a:srgbClr val="FF0000"/>
                </a:solidFill>
              </a:rPr>
              <a:t>kidney stones</a:t>
            </a:r>
            <a:r>
              <a:rPr lang="en-US" sz="2000" dirty="0"/>
              <a:t> and help to decrease </a:t>
            </a:r>
            <a:r>
              <a:rPr lang="en-US" sz="2000" i="1" dirty="0">
                <a:solidFill>
                  <a:srgbClr val="FF0000"/>
                </a:solidFill>
              </a:rPr>
              <a:t>bone loss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Fruits </a:t>
            </a:r>
            <a:r>
              <a:rPr lang="en-US" sz="2000" dirty="0"/>
              <a:t>that are </a:t>
            </a:r>
            <a:r>
              <a:rPr lang="en-US" sz="2000" b="1" dirty="0">
                <a:solidFill>
                  <a:srgbClr val="00B050"/>
                </a:solidFill>
              </a:rPr>
              <a:t>lower in calories </a:t>
            </a:r>
            <a:r>
              <a:rPr lang="en-US" sz="2000" dirty="0"/>
              <a:t>per cup instead of some other higher-calorie food may be useful in helping to </a:t>
            </a:r>
            <a:r>
              <a:rPr lang="en-US" sz="2000" i="1" dirty="0">
                <a:solidFill>
                  <a:srgbClr val="FF0000"/>
                </a:solidFill>
              </a:rPr>
              <a:t>lower calorie intake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5122" name="Picture 2" descr="https://encrypted-tbn3.gstatic.com/images?q=tbn:ANd9GcR5QV2nC6PKfiLBl0s4cEIH4Oyp3xyLOY43TvAxHwGX9GdxgE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44" y="3657600"/>
            <a:ext cx="2771775" cy="14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3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Fruit - nutrients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fruits are naturally </a:t>
            </a:r>
            <a:r>
              <a:rPr lang="en-US" sz="2000" b="1" i="1" dirty="0"/>
              <a:t>low</a:t>
            </a:r>
            <a:r>
              <a:rPr lang="en-US" sz="2000" dirty="0"/>
              <a:t> in </a:t>
            </a:r>
            <a:r>
              <a:rPr lang="en-US" sz="2000" b="1" dirty="0">
                <a:solidFill>
                  <a:srgbClr val="FF0000"/>
                </a:solidFill>
              </a:rPr>
              <a:t>fat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7030A0"/>
                </a:solidFill>
              </a:rPr>
              <a:t>sodium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0B050"/>
                </a:solidFill>
              </a:rPr>
              <a:t>calories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No </a:t>
            </a:r>
            <a:r>
              <a:rPr lang="en-US" sz="2000" b="1" dirty="0" smtClean="0">
                <a:solidFill>
                  <a:srgbClr val="FF0000"/>
                </a:solidFill>
              </a:rPr>
              <a:t>cholesterol.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Fruits are sources of many essential nutrients that are </a:t>
            </a:r>
            <a:r>
              <a:rPr lang="en-US" sz="2000" dirty="0" smtClean="0"/>
              <a:t>under consumed, </a:t>
            </a:r>
            <a:r>
              <a:rPr lang="en-US" sz="2000" dirty="0"/>
              <a:t>including </a:t>
            </a:r>
            <a:r>
              <a:rPr lang="en-US" sz="2000" b="1" dirty="0">
                <a:solidFill>
                  <a:srgbClr val="00B050"/>
                </a:solidFill>
              </a:rPr>
              <a:t>potassium</a:t>
            </a:r>
            <a:r>
              <a:rPr lang="en-US" sz="2000" dirty="0"/>
              <a:t>, dietary </a:t>
            </a:r>
            <a:r>
              <a:rPr lang="en-US" sz="2000" b="1" dirty="0">
                <a:solidFill>
                  <a:srgbClr val="7030A0"/>
                </a:solidFill>
              </a:rPr>
              <a:t>fiber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vitamin C</a:t>
            </a:r>
            <a:r>
              <a:rPr lang="en-US" sz="2000" dirty="0"/>
              <a:t>, and folate (folic acid).</a:t>
            </a:r>
          </a:p>
          <a:p>
            <a:endParaRPr lang="en-US" sz="2000" dirty="0"/>
          </a:p>
        </p:txBody>
      </p:sp>
      <p:pic>
        <p:nvPicPr>
          <p:cNvPr id="1026" name="Picture 2" descr="https://encrypted-tbn0.gstatic.com/images?q=tbn:ANd9GcTNXMibOtWu4mvCOIxRPV3dyuEQassvAJ-2b43_tXVP3ebeNQzL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86" y="76200"/>
            <a:ext cx="23132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Fruit 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b="1" i="1" dirty="0" smtClean="0"/>
              <a:t> Potassium</a:t>
            </a:r>
            <a:r>
              <a:rPr lang="en-US" sz="2000" dirty="0" smtClean="0"/>
              <a:t> helps </a:t>
            </a:r>
            <a:r>
              <a:rPr lang="en-US" sz="2000" dirty="0"/>
              <a:t>maintain healthy </a:t>
            </a:r>
            <a:r>
              <a:rPr lang="en-US" sz="2000" b="1" dirty="0">
                <a:solidFill>
                  <a:srgbClr val="00B050"/>
                </a:solidFill>
              </a:rPr>
              <a:t>blood pressure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237744" lvl="2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Fruit sources: </a:t>
            </a:r>
            <a:r>
              <a:rPr lang="en-US" sz="2000" dirty="0" smtClean="0"/>
              <a:t>bananas</a:t>
            </a:r>
            <a:r>
              <a:rPr lang="en-US" sz="2000" dirty="0"/>
              <a:t>, prunes and prune juice, dried peaches and apricots, cantaloupe, honeydew melon, and orange juice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Dietary </a:t>
            </a:r>
            <a:r>
              <a:rPr lang="en-US" sz="2000" b="1" dirty="0">
                <a:solidFill>
                  <a:srgbClr val="FF0000"/>
                </a:solidFill>
              </a:rPr>
              <a:t>fiber</a:t>
            </a:r>
            <a:r>
              <a:rPr lang="en-US" sz="2000" dirty="0"/>
              <a:t> from </a:t>
            </a:r>
            <a:r>
              <a:rPr lang="en-US" sz="2000" dirty="0" smtClean="0"/>
              <a:t>fruits helps </a:t>
            </a:r>
            <a:r>
              <a:rPr lang="en-US" sz="2000" b="1" dirty="0">
                <a:solidFill>
                  <a:srgbClr val="7030A0"/>
                </a:solidFill>
              </a:rPr>
              <a:t>reduce </a:t>
            </a:r>
            <a:r>
              <a:rPr lang="en-US" sz="2000" b="1" dirty="0" smtClean="0">
                <a:solidFill>
                  <a:srgbClr val="7030A0"/>
                </a:solidFill>
              </a:rPr>
              <a:t>cholesterol levels. </a:t>
            </a:r>
            <a:r>
              <a:rPr lang="en-US" sz="2000" dirty="0" smtClean="0"/>
              <a:t>Fiber-containing </a:t>
            </a:r>
            <a:r>
              <a:rPr lang="en-US" sz="2000" dirty="0"/>
              <a:t>foods such as </a:t>
            </a:r>
            <a:r>
              <a:rPr lang="en-US" sz="2000" dirty="0" smtClean="0"/>
              <a:t>fruit </a:t>
            </a:r>
            <a:r>
              <a:rPr lang="en-US" sz="2000" dirty="0"/>
              <a:t>help provide a feeling of fullness with fewer calories. </a:t>
            </a:r>
            <a:r>
              <a:rPr lang="en-US" sz="2000" b="1" i="1" dirty="0">
                <a:solidFill>
                  <a:srgbClr val="0070C0"/>
                </a:solidFill>
              </a:rPr>
              <a:t>Whole or cut-up fruits are sources of dietary fiber; fruit juices contain little or no fiber</a:t>
            </a:r>
            <a:r>
              <a:rPr lang="en-US" sz="2000" i="1" dirty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https://encrypted-tbn2.gstatic.com/images?q=tbn:ANd9GcRNwuY4FSk278s9jSPB3liEE4JYMgRUIPafWvbWzZaqfyTKAJup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76723"/>
            <a:ext cx="1729328" cy="12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TGUdfGllmoP5Xshla36I9c9Q1AeOpU2Ss-Wfr758fbyVcR0F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33" y="76200"/>
            <a:ext cx="1338193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Fruit 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>
                <a:solidFill>
                  <a:srgbClr val="7030A0"/>
                </a:solidFill>
              </a:rPr>
              <a:t>Vitamin C </a:t>
            </a:r>
            <a:r>
              <a:rPr lang="en-US" sz="2000" dirty="0"/>
              <a:t>is important for </a:t>
            </a:r>
            <a:r>
              <a:rPr lang="en-US" sz="2000" b="1" dirty="0">
                <a:solidFill>
                  <a:srgbClr val="FF0000"/>
                </a:solidFill>
              </a:rPr>
              <a:t>growth and repair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00B050"/>
                </a:solidFill>
              </a:rPr>
              <a:t>all body tissues</a:t>
            </a:r>
            <a:r>
              <a:rPr lang="en-US" sz="2000" dirty="0"/>
              <a:t>, helps heal cuts and wounds, and keeps teeth and gums healthy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Folate (</a:t>
            </a:r>
            <a:r>
              <a:rPr lang="en-US" sz="2000" b="1" dirty="0">
                <a:solidFill>
                  <a:schemeClr val="accent2"/>
                </a:solidFill>
              </a:rPr>
              <a:t>folic acid</a:t>
            </a:r>
            <a:r>
              <a:rPr lang="en-US" sz="2000" dirty="0"/>
              <a:t>) helps the body </a:t>
            </a:r>
            <a:r>
              <a:rPr lang="en-US" sz="2000" b="1" dirty="0">
                <a:solidFill>
                  <a:srgbClr val="0070C0"/>
                </a:solidFill>
              </a:rPr>
              <a:t>form red blood cells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Women </a:t>
            </a:r>
            <a:r>
              <a:rPr lang="en-US" sz="2000" dirty="0"/>
              <a:t>of childbearing age who may become 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pregnant </a:t>
            </a:r>
            <a:r>
              <a:rPr lang="en-US" sz="2000" dirty="0"/>
              <a:t>should consume adequate folate from </a:t>
            </a:r>
            <a:r>
              <a:rPr lang="en-US" sz="2000" dirty="0" smtClean="0"/>
              <a:t>foods. </a:t>
            </a:r>
            <a:endParaRPr lang="en-US" dirty="0"/>
          </a:p>
        </p:txBody>
      </p:sp>
      <p:pic>
        <p:nvPicPr>
          <p:cNvPr id="3074" name="Picture 2" descr="https://encrypted-tbn0.gstatic.com/images?q=tbn:ANd9GcTSv-TWm6xaVHB309-HX5CArl3XDFXUvSyM_RJm-3ZNX74YhO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28800"/>
            <a:ext cx="161925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467600" y="4114800"/>
            <a:ext cx="1600200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Easy Tips to eating fruits!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168640" cy="3579849"/>
          </a:xfrm>
        </p:spPr>
        <p:txBody>
          <a:bodyPr/>
          <a:lstStyle/>
          <a:p>
            <a:r>
              <a:rPr lang="en-US" sz="2000" dirty="0"/>
              <a:t>In General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Keep </a:t>
            </a:r>
            <a:r>
              <a:rPr lang="en-US" sz="2000" dirty="0"/>
              <a:t>a bowl of whole fruit on the table, counter, or in the refrigerator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Refrigerate cut-up fruit to store for later</a:t>
            </a:r>
            <a:r>
              <a:rPr lang="en-US" sz="2000" dirty="0" smtClean="0"/>
              <a:t>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Buy fruits in season! </a:t>
            </a:r>
            <a:r>
              <a:rPr lang="en-US" sz="2000" dirty="0" smtClean="0">
                <a:solidFill>
                  <a:srgbClr val="FF0000"/>
                </a:solidFill>
              </a:rPr>
              <a:t>(COST)</a:t>
            </a:r>
          </a:p>
          <a:p>
            <a:pPr marL="0" lvl="1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Find fruit that you enjoy.</a:t>
            </a:r>
            <a:endParaRPr lang="en-US" sz="2000" dirty="0"/>
          </a:p>
          <a:p>
            <a:pPr algn="r"/>
            <a:endParaRPr lang="en-US" dirty="0"/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OTHER TIPS?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encrypted-tbn2.gstatic.com/images?q=tbn:ANd9GcRGmnZeEkdBI1M4wj2bvvypF6Knld9c8_yqyd6sp995zlYVST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120716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Six classes of nutrients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n-US" sz="2000" dirty="0" smtClean="0"/>
          </a:p>
          <a:p>
            <a:pPr>
              <a:buAutoNum type="arabicPeriod"/>
            </a:pPr>
            <a:r>
              <a:rPr lang="en-US" sz="2000" dirty="0" smtClean="0"/>
              <a:t>Carbohydrates</a:t>
            </a:r>
          </a:p>
          <a:p>
            <a:pPr>
              <a:buAutoNum type="arabicPeriod"/>
            </a:pPr>
            <a:r>
              <a:rPr lang="en-US" sz="2000" dirty="0" smtClean="0"/>
              <a:t>Fats</a:t>
            </a:r>
          </a:p>
          <a:p>
            <a:pPr>
              <a:buAutoNum type="arabicPeriod"/>
            </a:pPr>
            <a:r>
              <a:rPr lang="en-US" sz="2000" dirty="0" smtClean="0"/>
              <a:t>Proteins</a:t>
            </a:r>
          </a:p>
          <a:p>
            <a:pPr>
              <a:buAutoNum type="arabicPeriod"/>
            </a:pPr>
            <a:r>
              <a:rPr lang="en-US" sz="2000" dirty="0" smtClean="0"/>
              <a:t>Vitamins</a:t>
            </a:r>
          </a:p>
          <a:p>
            <a:pPr>
              <a:buAutoNum type="arabicPeriod"/>
            </a:pPr>
            <a:r>
              <a:rPr lang="en-US" sz="2000" dirty="0" smtClean="0"/>
              <a:t>Minerals</a:t>
            </a:r>
          </a:p>
          <a:p>
            <a:pPr>
              <a:buAutoNum type="arabicPeriod"/>
            </a:pPr>
            <a:r>
              <a:rPr lang="en-US" sz="2000" dirty="0" smtClean="0"/>
              <a:t>Water</a:t>
            </a:r>
            <a:endParaRPr lang="en-US" sz="2000" dirty="0"/>
          </a:p>
        </p:txBody>
      </p:sp>
      <p:pic>
        <p:nvPicPr>
          <p:cNvPr id="1026" name="Picture 2" descr="http://t0.gstatic.com/images?q=tbn:ANd9GcRcBEwbsgNFLAQifr3SCIyfpxPNWKzvehZG1ne-nfwaGFHNIgzoLrByAC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51" y="1828800"/>
            <a:ext cx="315637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Vegetables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Meal </a:t>
            </a:r>
            <a:r>
              <a:rPr lang="en-US" sz="1800" dirty="0">
                <a:solidFill>
                  <a:srgbClr val="7030A0"/>
                </a:solidFill>
              </a:rPr>
              <a:t>Goal: </a:t>
            </a:r>
            <a:r>
              <a:rPr lang="en-US" b="0" dirty="0"/>
              <a:t>aim for </a:t>
            </a:r>
            <a:r>
              <a:rPr lang="en-US" sz="2000" dirty="0">
                <a:solidFill>
                  <a:srgbClr val="0070C0"/>
                </a:solidFill>
              </a:rPr>
              <a:t>¼</a:t>
            </a:r>
            <a:r>
              <a:rPr lang="en-US" b="0" dirty="0"/>
              <a:t> of your plate to be </a:t>
            </a:r>
            <a:r>
              <a:rPr lang="en-US" b="0" dirty="0" smtClean="0"/>
              <a:t>vegetables.</a:t>
            </a:r>
            <a:endParaRPr lang="en-US" b="0" dirty="0"/>
          </a:p>
          <a:p>
            <a:endParaRPr lang="en-US" b="0" dirty="0"/>
          </a:p>
          <a:p>
            <a:r>
              <a:rPr lang="en-US" dirty="0">
                <a:solidFill>
                  <a:srgbClr val="FF0000"/>
                </a:solidFill>
              </a:rPr>
              <a:t>Do I have to eat them a certain way?</a:t>
            </a:r>
          </a:p>
          <a:p>
            <a:pPr marL="0" indent="0"/>
            <a:r>
              <a:rPr lang="en-US" dirty="0"/>
              <a:t>- </a:t>
            </a:r>
            <a:r>
              <a:rPr lang="en-US" dirty="0" smtClean="0"/>
              <a:t>100% Juice</a:t>
            </a:r>
            <a:r>
              <a:rPr lang="en-US" dirty="0"/>
              <a:t>	     - Canned</a:t>
            </a:r>
          </a:p>
          <a:p>
            <a:pPr marL="0" indent="0"/>
            <a:r>
              <a:rPr lang="en-US" dirty="0"/>
              <a:t>- Frozen	    </a:t>
            </a:r>
            <a:r>
              <a:rPr lang="en-US" dirty="0" smtClean="0"/>
              <a:t>                   </a:t>
            </a:r>
            <a:r>
              <a:rPr lang="en-US" dirty="0"/>
              <a:t>- </a:t>
            </a:r>
            <a:r>
              <a:rPr lang="en-US" dirty="0" smtClean="0"/>
              <a:t>Dried/Dehydrated</a:t>
            </a:r>
            <a:endParaRPr lang="en-US" dirty="0"/>
          </a:p>
          <a:p>
            <a:pPr marL="0" indent="0"/>
            <a:r>
              <a:rPr lang="en-US" dirty="0"/>
              <a:t>- Whole	     </a:t>
            </a:r>
            <a:r>
              <a:rPr lang="en-US" dirty="0" smtClean="0"/>
              <a:t>	     - </a:t>
            </a:r>
            <a:r>
              <a:rPr lang="en-US" dirty="0"/>
              <a:t>Cut-up</a:t>
            </a:r>
          </a:p>
          <a:p>
            <a:pPr marL="0" indent="0"/>
            <a:r>
              <a:rPr lang="en-US" dirty="0" smtClean="0"/>
              <a:t>- Fresh	     	     - Raw</a:t>
            </a:r>
          </a:p>
          <a:p>
            <a:pPr marL="0" indent="0"/>
            <a:r>
              <a:rPr lang="en-US" dirty="0" smtClean="0"/>
              <a:t>- Mashed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1.gstatic.com/images?q=tbn:ANd9GcQyKqZlTrsZv4eg55s1rMXLTFLdFeOy_MCAPpax5F_Qt0I7hzKe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9880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133600"/>
            <a:ext cx="5275262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dirty="0" smtClean="0">
                <a:solidFill>
                  <a:schemeClr val="accent2"/>
                </a:solidFill>
              </a:rPr>
              <a:t>Vegetables– </a:t>
            </a:r>
            <a:r>
              <a:rPr lang="en-US" sz="2500" b="1" dirty="0">
                <a:solidFill>
                  <a:schemeClr val="accent2"/>
                </a:solidFill>
              </a:rPr>
              <a:t>Recommended daily allowances</a:t>
            </a:r>
            <a:endParaRPr lang="en-US" sz="2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021039"/>
              </p:ext>
            </p:extLst>
          </p:nvPr>
        </p:nvGraphicFramePr>
        <p:xfrm>
          <a:off x="1963737" y="2204244"/>
          <a:ext cx="5238751" cy="1371600"/>
        </p:xfrm>
        <a:graphic>
          <a:graphicData uri="http://schemas.openxmlformats.org/drawingml/2006/table">
            <a:tbl>
              <a:tblPr/>
              <a:tblGrid>
                <a:gridCol w="1729317"/>
                <a:gridCol w="25400"/>
                <a:gridCol w="1729317"/>
                <a:gridCol w="25400"/>
                <a:gridCol w="1729317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Girls</a:t>
                      </a:r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9-13 years old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 cups**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14-18 years old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2½ cups**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Boys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9-13 years old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2½ cups**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14-18 years old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cups**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5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205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419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a cup?</a:t>
            </a:r>
          </a:p>
          <a:p>
            <a:r>
              <a:rPr lang="en-US" dirty="0" smtClean="0">
                <a:hlinkClick r:id="rId3"/>
              </a:rPr>
              <a:t>(click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Vegetables </a:t>
            </a:r>
            <a:r>
              <a:rPr lang="en-US" b="1" dirty="0">
                <a:solidFill>
                  <a:schemeClr val="accent2"/>
                </a:solidFill>
              </a:rPr>
              <a:t>–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447800"/>
            <a:ext cx="4800600" cy="3579849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Reduce the </a:t>
            </a:r>
            <a:r>
              <a:rPr lang="en-US" sz="2000" dirty="0"/>
              <a:t>risk for heart disease, including heart attack and stroke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 smtClean="0"/>
              <a:t>Protect against certain </a:t>
            </a:r>
            <a:r>
              <a:rPr lang="en-US" sz="2000" dirty="0"/>
              <a:t>types of cancers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Diets rich in foods </a:t>
            </a:r>
            <a:r>
              <a:rPr lang="en-US" sz="2000" dirty="0" smtClean="0"/>
              <a:t>may </a:t>
            </a:r>
            <a:r>
              <a:rPr lang="en-US" sz="2000" dirty="0"/>
              <a:t>reduce the risk of heart disease, obesity, and type 2 diabetes.</a:t>
            </a:r>
          </a:p>
          <a:p>
            <a:endParaRPr lang="en-US" sz="2000" dirty="0"/>
          </a:p>
        </p:txBody>
      </p:sp>
      <p:pic>
        <p:nvPicPr>
          <p:cNvPr id="7170" name="Picture 2" descr="https://encrypted-tbn3.gstatic.com/images?q=tbn:ANd9GcTh7BaisT40hBOc855dmvJoSkJFCHOE-NotmYFOqjpYo1FUnlCm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" y="1573619"/>
            <a:ext cx="27467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Vegetables –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Eating </a:t>
            </a:r>
            <a:r>
              <a:rPr lang="en-US" sz="2000" dirty="0"/>
              <a:t>vegetables </a:t>
            </a:r>
            <a:r>
              <a:rPr lang="en-US" sz="2000" dirty="0" smtClean="0"/>
              <a:t>rich in </a:t>
            </a:r>
            <a:r>
              <a:rPr lang="en-US" sz="2000" b="1" dirty="0">
                <a:solidFill>
                  <a:srgbClr val="FF0000"/>
                </a:solidFill>
              </a:rPr>
              <a:t>potassium</a:t>
            </a:r>
            <a:r>
              <a:rPr lang="en-US" sz="2000" dirty="0"/>
              <a:t> </a:t>
            </a:r>
            <a:r>
              <a:rPr lang="en-US" sz="2000" dirty="0" smtClean="0"/>
              <a:t>may lower </a:t>
            </a:r>
            <a:r>
              <a:rPr lang="en-US" sz="2000" b="1" dirty="0">
                <a:solidFill>
                  <a:srgbClr val="0070C0"/>
                </a:solidFill>
              </a:rPr>
              <a:t>blood pressure</a:t>
            </a:r>
            <a:r>
              <a:rPr lang="en-US" sz="2000" dirty="0"/>
              <a:t>, and may also reduce the risk of developing </a:t>
            </a:r>
            <a:r>
              <a:rPr lang="en-US" sz="2000" b="1" dirty="0">
                <a:solidFill>
                  <a:srgbClr val="7030A0"/>
                </a:solidFill>
              </a:rPr>
              <a:t>kidney stones </a:t>
            </a:r>
            <a:r>
              <a:rPr lang="en-US" sz="2000" dirty="0"/>
              <a:t>and help to decrease </a:t>
            </a:r>
            <a:r>
              <a:rPr lang="en-US" sz="2000" b="1" dirty="0">
                <a:solidFill>
                  <a:srgbClr val="00B050"/>
                </a:solidFill>
              </a:rPr>
              <a:t>bone loss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Eating </a:t>
            </a:r>
            <a:r>
              <a:rPr lang="en-US" sz="2000" dirty="0" smtClean="0"/>
              <a:t>vegetables </a:t>
            </a:r>
            <a:r>
              <a:rPr lang="en-US" sz="2000" dirty="0"/>
              <a:t>that are lower in calories per cup instead of some other higher-calorie food may be useful in helping to </a:t>
            </a:r>
            <a:r>
              <a:rPr lang="en-US" sz="2000" b="1" dirty="0">
                <a:solidFill>
                  <a:srgbClr val="FF0000"/>
                </a:solidFill>
              </a:rPr>
              <a:t>lower calorie </a:t>
            </a:r>
            <a:r>
              <a:rPr lang="en-US" sz="2000" b="1" dirty="0" smtClean="0">
                <a:solidFill>
                  <a:srgbClr val="FF0000"/>
                </a:solidFill>
              </a:rPr>
              <a:t>intake.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Vegetables </a:t>
            </a:r>
            <a:r>
              <a:rPr lang="en-US" b="1" dirty="0">
                <a:solidFill>
                  <a:schemeClr val="accent2"/>
                </a:solidFill>
              </a:rPr>
              <a:t>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86800" cy="3579849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Most </a:t>
            </a:r>
            <a:r>
              <a:rPr lang="en-US" sz="2000" dirty="0"/>
              <a:t>vegetables are naturally </a:t>
            </a:r>
            <a:r>
              <a:rPr lang="en-US" sz="2000" b="1" dirty="0">
                <a:solidFill>
                  <a:srgbClr val="00B050"/>
                </a:solidFill>
              </a:rPr>
              <a:t>low in fat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B050"/>
                </a:solidFill>
              </a:rPr>
              <a:t>calories</a:t>
            </a:r>
            <a:r>
              <a:rPr lang="en-US" sz="2000" dirty="0"/>
              <a:t>. </a:t>
            </a:r>
            <a:r>
              <a:rPr lang="en-US" sz="2000" b="1" i="1" dirty="0" smtClean="0"/>
              <a:t>No cholesterol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Vegetables are important sources of many </a:t>
            </a:r>
            <a:r>
              <a:rPr lang="en-US" sz="2000" b="1" dirty="0" smtClean="0">
                <a:solidFill>
                  <a:srgbClr val="FF0000"/>
                </a:solidFill>
              </a:rPr>
              <a:t>nutrients</a:t>
            </a:r>
            <a:r>
              <a:rPr lang="en-US" sz="2000" dirty="0" smtClean="0"/>
              <a:t>!</a:t>
            </a:r>
          </a:p>
          <a:p>
            <a:pPr marL="0" lvl="1" indent="0">
              <a:buNone/>
            </a:pP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b="1" dirty="0">
                <a:solidFill>
                  <a:srgbClr val="7030A0"/>
                </a:solidFill>
              </a:rPr>
              <a:t>Vitamin A </a:t>
            </a:r>
            <a:r>
              <a:rPr lang="en-US" sz="2000" dirty="0"/>
              <a:t>keeps </a:t>
            </a:r>
            <a:r>
              <a:rPr lang="en-US" sz="2000" b="1" dirty="0">
                <a:solidFill>
                  <a:schemeClr val="accent2"/>
                </a:solidFill>
              </a:rPr>
              <a:t>eyes and skin </a:t>
            </a:r>
            <a:r>
              <a:rPr lang="en-US" sz="2000" dirty="0"/>
              <a:t>healthy and helps to 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   protect </a:t>
            </a:r>
            <a:r>
              <a:rPr lang="en-US" sz="2000" dirty="0"/>
              <a:t>against </a:t>
            </a:r>
            <a:r>
              <a:rPr lang="en-US" sz="2000" b="1" dirty="0">
                <a:solidFill>
                  <a:srgbClr val="00B050"/>
                </a:solidFill>
              </a:rPr>
              <a:t>infections</a:t>
            </a:r>
            <a:r>
              <a:rPr lang="en-US" sz="2000" dirty="0" smtClean="0"/>
              <a:t>.</a:t>
            </a:r>
          </a:p>
          <a:p>
            <a:pPr marL="0" lvl="1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8194" name="Picture 2" descr="https://encrypted-tbn0.gstatic.com/images?q=tbn:ANd9GcRu81HrEYhLYiA4mSo9EyPCKbv5DZANm8BPEXgAvksytYRibHg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93" y="2971800"/>
            <a:ext cx="2161782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Vegetables 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100628"/>
            <a:ext cx="4762500" cy="3579849"/>
          </a:xfrm>
        </p:spPr>
        <p:txBody>
          <a:bodyPr>
            <a:noAutofit/>
          </a:bodyPr>
          <a:lstStyle/>
          <a:p>
            <a:pPr lvl="1"/>
            <a:r>
              <a:rPr lang="en-US" sz="2000" dirty="0" smtClean="0"/>
              <a:t>Potassium </a:t>
            </a:r>
            <a:r>
              <a:rPr lang="en-US" sz="2000" dirty="0"/>
              <a:t>may help to maintain healthy </a:t>
            </a:r>
            <a:r>
              <a:rPr lang="en-US" sz="2000" b="1" dirty="0">
                <a:solidFill>
                  <a:srgbClr val="0070C0"/>
                </a:solidFill>
              </a:rPr>
              <a:t>blood pressure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Dietary fiber from </a:t>
            </a:r>
            <a:r>
              <a:rPr lang="en-US" sz="2000" dirty="0" smtClean="0"/>
              <a:t>vegetables helps </a:t>
            </a:r>
            <a:r>
              <a:rPr lang="en-US" sz="2000" dirty="0"/>
              <a:t>reduce blood </a:t>
            </a:r>
            <a:r>
              <a:rPr lang="en-US" sz="2000" b="1" dirty="0">
                <a:solidFill>
                  <a:srgbClr val="7030A0"/>
                </a:solidFill>
              </a:rPr>
              <a:t>cholesterol</a:t>
            </a:r>
            <a:r>
              <a:rPr lang="en-US" sz="2000" dirty="0"/>
              <a:t> </a:t>
            </a:r>
            <a:r>
              <a:rPr lang="en-US" sz="2000" dirty="0" smtClean="0"/>
              <a:t>levels.</a:t>
            </a:r>
          </a:p>
          <a:p>
            <a:pPr marL="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Folate (</a:t>
            </a:r>
            <a:r>
              <a:rPr lang="en-US" sz="2000" b="1" dirty="0">
                <a:solidFill>
                  <a:srgbClr val="FF0000"/>
                </a:solidFill>
              </a:rPr>
              <a:t>folic acid</a:t>
            </a:r>
            <a:r>
              <a:rPr lang="en-US" sz="2000" dirty="0"/>
              <a:t>) helps the body form </a:t>
            </a:r>
            <a:r>
              <a:rPr lang="en-US" sz="2000" b="1" dirty="0">
                <a:solidFill>
                  <a:srgbClr val="00B050"/>
                </a:solidFill>
              </a:rPr>
              <a:t>red blood cells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endParaRPr lang="en-US" sz="2000" b="1" dirty="0">
              <a:solidFill>
                <a:schemeClr val="accent3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accent3"/>
                </a:solidFill>
              </a:rPr>
              <a:t>Vitamin </a:t>
            </a:r>
            <a:r>
              <a:rPr lang="en-US" sz="2000" b="1" dirty="0">
                <a:solidFill>
                  <a:schemeClr val="accent3"/>
                </a:solidFill>
              </a:rPr>
              <a:t>C</a:t>
            </a:r>
            <a:r>
              <a:rPr lang="en-US" sz="2000" dirty="0"/>
              <a:t> helps heal </a:t>
            </a:r>
            <a:r>
              <a:rPr lang="en-US" sz="2000" b="1" dirty="0">
                <a:solidFill>
                  <a:srgbClr val="002060"/>
                </a:solidFill>
              </a:rPr>
              <a:t>cuts and wounds </a:t>
            </a:r>
            <a:r>
              <a:rPr lang="en-US" sz="2000" dirty="0"/>
              <a:t>and keeps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teeth </a:t>
            </a:r>
            <a:r>
              <a:rPr lang="en-US" sz="2000" b="1" dirty="0">
                <a:solidFill>
                  <a:srgbClr val="FF0000"/>
                </a:solidFill>
              </a:rPr>
              <a:t>and gums </a:t>
            </a:r>
            <a:r>
              <a:rPr lang="en-US" sz="2000" dirty="0"/>
              <a:t>healthy. </a:t>
            </a:r>
          </a:p>
          <a:p>
            <a:pPr lvl="1"/>
            <a:endParaRPr lang="en-US" sz="2000" dirty="0"/>
          </a:p>
        </p:txBody>
      </p:sp>
      <p:pic>
        <p:nvPicPr>
          <p:cNvPr id="9218" name="Picture 2" descr="https://encrypted-tbn2.gstatic.com/images?q=tbn:ANd9GcRKxaHnJe5wWrpRnP07feWindnsRUTNFEaJ79IbqtifK_HiFw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</a:t>
            </a:r>
            <a:r>
              <a:rPr lang="en-US" b="1" dirty="0" smtClean="0">
                <a:solidFill>
                  <a:schemeClr val="accent2"/>
                </a:solidFill>
              </a:rPr>
              <a:t>vegetables!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1700" b="1" dirty="0" smtClean="0">
                <a:solidFill>
                  <a:srgbClr val="0070C0"/>
                </a:solidFill>
              </a:rPr>
              <a:t>Buy in season! They </a:t>
            </a:r>
            <a:r>
              <a:rPr lang="en-US" sz="1700" b="1" dirty="0">
                <a:solidFill>
                  <a:srgbClr val="0070C0"/>
                </a:solidFill>
              </a:rPr>
              <a:t>cost less and are likely to be at their peak flavor</a:t>
            </a:r>
            <a:r>
              <a:rPr lang="en-US" sz="1700" b="1" dirty="0" smtClean="0">
                <a:solidFill>
                  <a:srgbClr val="0070C0"/>
                </a:solidFill>
              </a:rPr>
              <a:t>.</a:t>
            </a:r>
          </a:p>
          <a:p>
            <a:pPr marL="0" lvl="1" indent="0">
              <a:buNone/>
            </a:pPr>
            <a:endParaRPr lang="en-US" sz="1700" b="1" dirty="0"/>
          </a:p>
          <a:p>
            <a:pPr lvl="1"/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Buy vegetables that are easy to prepare. 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Buy </a:t>
            </a:r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packages of veggies such as baby carrots or celery sticks for quick snacks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lvl="1" indent="0">
              <a:buNone/>
            </a:pPr>
            <a:endParaRPr lang="en-US" sz="1700" b="1" dirty="0"/>
          </a:p>
          <a:p>
            <a:pPr lvl="1"/>
            <a:r>
              <a:rPr lang="en-US" sz="1700" b="1" dirty="0">
                <a:solidFill>
                  <a:srgbClr val="0070C0"/>
                </a:solidFill>
              </a:rPr>
              <a:t>Use a microwave to quickly “zap” vegetables. White or sweet potatoes can be baked quickly this way</a:t>
            </a:r>
            <a:r>
              <a:rPr lang="en-US" sz="1700" b="1" dirty="0" smtClean="0">
                <a:solidFill>
                  <a:srgbClr val="0070C0"/>
                </a:solidFill>
              </a:rPr>
              <a:t>.</a:t>
            </a:r>
          </a:p>
          <a:p>
            <a:pPr lvl="1"/>
            <a:endParaRPr lang="en-US" sz="1700" b="1" dirty="0"/>
          </a:p>
          <a:p>
            <a:pPr lvl="1"/>
            <a:r>
              <a:rPr lang="en-US" sz="1700" b="1" dirty="0">
                <a:solidFill>
                  <a:schemeClr val="accent4">
                    <a:lumMod val="75000"/>
                  </a:schemeClr>
                </a:solidFill>
              </a:rPr>
              <a:t>Vary your veggie choices to keep meals interesting</a:t>
            </a:r>
            <a:r>
              <a:rPr lang="en-US" sz="17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lvl="1" indent="0">
              <a:buNone/>
            </a:pPr>
            <a:endParaRPr lang="en-US" sz="1700" b="1" dirty="0"/>
          </a:p>
          <a:p>
            <a:pPr lvl="1"/>
            <a:r>
              <a:rPr lang="en-US" sz="1700" b="1" dirty="0">
                <a:solidFill>
                  <a:srgbClr val="0070C0"/>
                </a:solidFill>
              </a:rPr>
              <a:t>Try crunchy vegetables, raw or lightly steamed.</a:t>
            </a:r>
          </a:p>
          <a:p>
            <a:endParaRPr lang="en-US" sz="1800" dirty="0"/>
          </a:p>
        </p:txBody>
      </p:sp>
      <p:pic>
        <p:nvPicPr>
          <p:cNvPr id="10244" name="Picture 4" descr="https://encrypted-tbn3.gstatic.com/images?q=tbn:ANd9GcSagf1MFwEu7bf9OiAe2rNFRybl2Y8VPz2TrGg-K37KAKPgj5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96354"/>
            <a:ext cx="1847850" cy="18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grains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Meal </a:t>
            </a:r>
            <a:r>
              <a:rPr lang="en-US" sz="1800" dirty="0">
                <a:solidFill>
                  <a:srgbClr val="7030A0"/>
                </a:solidFill>
              </a:rPr>
              <a:t>Goal: </a:t>
            </a:r>
            <a:r>
              <a:rPr lang="en-US" b="0" dirty="0"/>
              <a:t>aim for </a:t>
            </a:r>
            <a:r>
              <a:rPr lang="en-US" sz="2000" dirty="0">
                <a:solidFill>
                  <a:srgbClr val="0070C0"/>
                </a:solidFill>
              </a:rPr>
              <a:t>¼</a:t>
            </a:r>
            <a:r>
              <a:rPr lang="en-US" b="0" dirty="0"/>
              <a:t> of your plate to be </a:t>
            </a:r>
            <a:r>
              <a:rPr lang="en-US" b="0" dirty="0" smtClean="0"/>
              <a:t>grains. </a:t>
            </a:r>
          </a:p>
          <a:p>
            <a:r>
              <a:rPr lang="en-US" b="0" dirty="0"/>
              <a:t> </a:t>
            </a:r>
            <a:r>
              <a:rPr lang="en-US" b="0" dirty="0" smtClean="0"/>
              <a:t>                     Aim for </a:t>
            </a:r>
            <a:r>
              <a:rPr lang="en-US" sz="2000" dirty="0" smtClean="0">
                <a:solidFill>
                  <a:srgbClr val="7030A0"/>
                </a:solidFill>
              </a:rPr>
              <a:t>½</a:t>
            </a:r>
            <a:r>
              <a:rPr lang="en-US" b="0" dirty="0" smtClean="0"/>
              <a:t> of grains to be </a:t>
            </a:r>
            <a:r>
              <a:rPr lang="en-US" i="1" dirty="0" smtClean="0"/>
              <a:t>whole grains</a:t>
            </a:r>
            <a:r>
              <a:rPr lang="en-US" b="0" dirty="0" smtClean="0"/>
              <a:t>.</a:t>
            </a:r>
            <a:endParaRPr lang="en-US" b="0" dirty="0"/>
          </a:p>
          <a:p>
            <a:endParaRPr lang="en-US" b="0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There are (2) subgroups of grains: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Whole Grains: </a:t>
            </a:r>
            <a:r>
              <a:rPr lang="en-US" b="0" dirty="0" smtClean="0"/>
              <a:t>contains the entire grain kernel. </a:t>
            </a:r>
          </a:p>
          <a:p>
            <a:r>
              <a:rPr lang="en-US" dirty="0" smtClean="0"/>
              <a:t>Refined Grains: </a:t>
            </a:r>
            <a:r>
              <a:rPr lang="en-US" b="0" dirty="0" smtClean="0"/>
              <a:t>processed to remove parts of the kernel.</a:t>
            </a:r>
            <a:endParaRPr lang="en-US" b="0" dirty="0"/>
          </a:p>
          <a:p>
            <a:endParaRPr lang="en-US" dirty="0"/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1.gstatic.com/images?q=tbn:ANd9GcSvzZ6YzQu-VEUYWllqCxhbfwmjE9ZIGsewY7hj9cf-XiXRD6GC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63368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food.tv/files/images/editor/images/whole-g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250712" cy="43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Whole Grains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3581400" cy="3852372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What are Whole Grains?</a:t>
            </a:r>
          </a:p>
          <a:p>
            <a:r>
              <a:rPr lang="en-US" dirty="0"/>
              <a:t>C</a:t>
            </a:r>
            <a:r>
              <a:rPr lang="en-US" dirty="0" smtClean="0"/>
              <a:t>ontains the </a:t>
            </a:r>
            <a:r>
              <a:rPr lang="en-US" dirty="0" smtClean="0">
                <a:solidFill>
                  <a:srgbClr val="0070C0"/>
                </a:solidFill>
              </a:rPr>
              <a:t>entire kernel </a:t>
            </a:r>
          </a:p>
          <a:p>
            <a:r>
              <a:rPr lang="en-US" sz="1300" b="0" dirty="0" smtClean="0"/>
              <a:t>(bran, endosperm, and germ).</a:t>
            </a:r>
          </a:p>
          <a:p>
            <a:endParaRPr lang="en-US" dirty="0"/>
          </a:p>
          <a:p>
            <a:r>
              <a:rPr lang="en-US" sz="2100" dirty="0" smtClean="0">
                <a:solidFill>
                  <a:srgbClr val="FF0000"/>
                </a:solidFill>
              </a:rPr>
              <a:t>Why are they good?</a:t>
            </a:r>
          </a:p>
          <a:p>
            <a:r>
              <a:rPr lang="en-US" dirty="0" smtClean="0"/>
              <a:t>Fiber!</a:t>
            </a:r>
            <a:endParaRPr lang="en-US" dirty="0"/>
          </a:p>
          <a:p>
            <a:endParaRPr lang="en-US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Where can I find whole grains?</a:t>
            </a:r>
          </a:p>
          <a:p>
            <a:r>
              <a:rPr lang="en-US" dirty="0" smtClean="0"/>
              <a:t>- whole-wheat </a:t>
            </a:r>
            <a:r>
              <a:rPr lang="en-US" dirty="0"/>
              <a:t>flour</a:t>
            </a:r>
          </a:p>
          <a:p>
            <a:r>
              <a:rPr lang="en-US" dirty="0" smtClean="0"/>
              <a:t>- oatmeal</a:t>
            </a:r>
            <a:endParaRPr lang="en-US" dirty="0"/>
          </a:p>
          <a:p>
            <a:r>
              <a:rPr lang="en-US" dirty="0" smtClean="0"/>
              <a:t>- whole </a:t>
            </a:r>
            <a:r>
              <a:rPr lang="en-US" dirty="0"/>
              <a:t>cornmeal</a:t>
            </a:r>
          </a:p>
          <a:p>
            <a:pPr marL="0" indent="0"/>
            <a:r>
              <a:rPr lang="en-US" dirty="0" smtClean="0"/>
              <a:t>- brown rice</a:t>
            </a:r>
          </a:p>
          <a:p>
            <a:pPr marL="0" indent="0"/>
            <a:r>
              <a:rPr lang="en-US" dirty="0" smtClean="0"/>
              <a:t>- </a:t>
            </a:r>
            <a:r>
              <a:rPr lang="en-US" i="1" dirty="0" smtClean="0">
                <a:solidFill>
                  <a:srgbClr val="7030A0"/>
                </a:solidFill>
              </a:rPr>
              <a:t>check food packaging! </a:t>
            </a:r>
            <a:endParaRPr lang="en-US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11266" name="Picture 2" descr="https://encrypted-tbn0.gstatic.com/images?q=tbn:ANd9GcQehyx0fbzqd1iMSNRED4_ZdhfaBtkDfQiTsIihEYm4fiAX9QEV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79" y="1219200"/>
            <a:ext cx="4791105" cy="32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Carbohydrates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Carbs: </a:t>
            </a:r>
            <a:r>
              <a:rPr lang="en-US" sz="2000" b="0" dirty="0" smtClean="0"/>
              <a:t>energy nutrients that include sugars, starches, and fiber.</a:t>
            </a:r>
          </a:p>
          <a:p>
            <a:endParaRPr lang="en-US" sz="2000" b="0" dirty="0"/>
          </a:p>
          <a:p>
            <a:pPr algn="ctr"/>
            <a:r>
              <a:rPr lang="en-US" sz="2000" u="sng" dirty="0" smtClean="0">
                <a:solidFill>
                  <a:srgbClr val="FF0000"/>
                </a:solidFill>
              </a:rPr>
              <a:t>2 Basic Types of Carbs</a:t>
            </a:r>
          </a:p>
          <a:p>
            <a:pPr algn="ctr"/>
            <a:endParaRPr lang="en-US" sz="2000" b="0" u="sng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SIMPLE: 	</a:t>
            </a:r>
            <a:r>
              <a:rPr lang="en-US" sz="2000" b="0" dirty="0" smtClean="0"/>
              <a:t>single/double sugar molecules</a:t>
            </a:r>
          </a:p>
          <a:p>
            <a:endParaRPr lang="en-US" sz="2000" b="0" dirty="0"/>
          </a:p>
          <a:p>
            <a:r>
              <a:rPr lang="en-US" sz="2000" dirty="0" smtClean="0">
                <a:solidFill>
                  <a:srgbClr val="00B050"/>
                </a:solidFill>
              </a:rPr>
              <a:t>COMPLEX: </a:t>
            </a:r>
            <a:r>
              <a:rPr lang="en-US" sz="2000" b="0" dirty="0" smtClean="0">
                <a:solidFill>
                  <a:srgbClr val="00B050"/>
                </a:solidFill>
              </a:rPr>
              <a:t>	</a:t>
            </a:r>
            <a:r>
              <a:rPr lang="en-US" sz="2000" b="0" dirty="0" smtClean="0"/>
              <a:t>many sugar molecules that are linked together.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019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Refined grains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What </a:t>
            </a:r>
            <a:r>
              <a:rPr lang="en-US" sz="2100" dirty="0">
                <a:solidFill>
                  <a:srgbClr val="FF0000"/>
                </a:solidFill>
              </a:rPr>
              <a:t>are Whole Grains?</a:t>
            </a:r>
          </a:p>
          <a:p>
            <a:r>
              <a:rPr lang="en-US" sz="1500" i="1" dirty="0" smtClean="0">
                <a:solidFill>
                  <a:srgbClr val="00B050"/>
                </a:solidFill>
              </a:rPr>
              <a:t>Bran &amp; Germ Removed </a:t>
            </a:r>
            <a:r>
              <a:rPr lang="en-US" sz="1500" b="0" dirty="0" smtClean="0"/>
              <a:t>to </a:t>
            </a:r>
          </a:p>
          <a:p>
            <a:r>
              <a:rPr lang="en-US" sz="1500" b="0" dirty="0" smtClean="0"/>
              <a:t>Improve Texture and Shelf Life</a:t>
            </a:r>
            <a:endParaRPr lang="en-US" sz="1500" b="0" dirty="0"/>
          </a:p>
          <a:p>
            <a:endParaRPr lang="en-US" dirty="0"/>
          </a:p>
          <a:p>
            <a:r>
              <a:rPr lang="en-US" sz="2100" dirty="0">
                <a:solidFill>
                  <a:srgbClr val="FF0000"/>
                </a:solidFill>
              </a:rPr>
              <a:t>Why are they </a:t>
            </a:r>
            <a:r>
              <a:rPr lang="en-US" sz="2100" dirty="0" smtClean="0">
                <a:solidFill>
                  <a:srgbClr val="FF0000"/>
                </a:solidFill>
              </a:rPr>
              <a:t>bad?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1500" b="0" dirty="0" smtClean="0"/>
              <a:t>Most </a:t>
            </a:r>
            <a:r>
              <a:rPr lang="en-US" sz="1500" dirty="0" smtClean="0">
                <a:solidFill>
                  <a:srgbClr val="0070C0"/>
                </a:solidFill>
              </a:rPr>
              <a:t>fiber</a:t>
            </a:r>
            <a:r>
              <a:rPr lang="en-US" sz="1500" b="0" dirty="0" smtClean="0"/>
              <a:t>, iron, &amp; B vitamins removed.</a:t>
            </a:r>
          </a:p>
          <a:p>
            <a:r>
              <a:rPr lang="en-US" sz="1300" b="0" i="1" dirty="0" smtClean="0"/>
              <a:t>(some iron and vitamins added back).</a:t>
            </a:r>
            <a:endParaRPr lang="en-US" sz="1300" b="0" i="1" dirty="0"/>
          </a:p>
          <a:p>
            <a:endParaRPr lang="en-US" dirty="0"/>
          </a:p>
          <a:p>
            <a:r>
              <a:rPr lang="en-US" sz="2100" dirty="0">
                <a:solidFill>
                  <a:srgbClr val="FF0000"/>
                </a:solidFill>
              </a:rPr>
              <a:t>Where can I find whole grains?</a:t>
            </a:r>
          </a:p>
          <a:p>
            <a:pPr>
              <a:buFontTx/>
              <a:buChar char="-"/>
            </a:pPr>
            <a:r>
              <a:rPr lang="en-US" sz="1500" b="0" dirty="0" smtClean="0"/>
              <a:t>White flour</a:t>
            </a:r>
          </a:p>
          <a:p>
            <a:pPr>
              <a:buFontTx/>
              <a:buChar char="-"/>
            </a:pPr>
            <a:r>
              <a:rPr lang="en-US" sz="1500" b="0" i="1" dirty="0" smtClean="0"/>
              <a:t>White Rice</a:t>
            </a:r>
          </a:p>
          <a:p>
            <a:pPr>
              <a:buFontTx/>
              <a:buChar char="-"/>
            </a:pPr>
            <a:r>
              <a:rPr lang="en-US" sz="1500" b="0" i="1" dirty="0" smtClean="0"/>
              <a:t>White Bread</a:t>
            </a:r>
          </a:p>
          <a:p>
            <a:pPr>
              <a:buFontTx/>
              <a:buChar char="-"/>
            </a:pPr>
            <a:r>
              <a:rPr lang="en-US" sz="1500" b="0" i="1" dirty="0" smtClean="0"/>
              <a:t>Much, Much More!</a:t>
            </a:r>
            <a:endParaRPr lang="en-US" sz="1500" b="0" i="1" dirty="0"/>
          </a:p>
          <a:p>
            <a:endParaRPr lang="en-US" dirty="0"/>
          </a:p>
        </p:txBody>
      </p:sp>
      <p:pic>
        <p:nvPicPr>
          <p:cNvPr id="1026" name="Picture 2" descr="White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88436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i.4505077866758231&amp;pid=1.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63" y="838200"/>
            <a:ext cx="2962798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39" y="3223989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334000" y="1447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15200" y="331899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57" y="2171202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40" y="1518295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68" y="3033987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ts2.mm.bing.net/th?id=I.4895121009870713&amp;pid=1.7&amp;w=141&amp;h=144&amp;c=7&amp;rs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03" y="2938986"/>
            <a:ext cx="186043" cy="19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grains </a:t>
            </a:r>
            <a:r>
              <a:rPr lang="en-US" b="1" dirty="0">
                <a:solidFill>
                  <a:schemeClr val="accent2"/>
                </a:solidFill>
              </a:rPr>
              <a:t>– Recommended daily allowances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1447800"/>
            <a:ext cx="7239000" cy="2590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936616"/>
              </p:ext>
            </p:extLst>
          </p:nvPr>
        </p:nvGraphicFramePr>
        <p:xfrm>
          <a:off x="990600" y="1676400"/>
          <a:ext cx="7315201" cy="2194560"/>
        </p:xfrm>
        <a:graphic>
          <a:graphicData uri="http://schemas.openxmlformats.org/drawingml/2006/table">
            <a:tbl>
              <a:tblPr/>
              <a:tblGrid>
                <a:gridCol w="1802200"/>
                <a:gridCol w="35467"/>
                <a:gridCol w="1802200"/>
                <a:gridCol w="35467"/>
                <a:gridCol w="1802200"/>
                <a:gridCol w="35467"/>
                <a:gridCol w="18022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Girls</a:t>
                      </a:r>
                      <a:endParaRPr 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5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3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6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3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/>
                        <a:t>Boys</a:t>
                      </a:r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6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3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8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4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1064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441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is an Ounce?</a:t>
            </a:r>
          </a:p>
          <a:p>
            <a:pPr algn="ctr"/>
            <a:r>
              <a:rPr lang="en-US" sz="1400" b="1" dirty="0" smtClean="0">
                <a:hlinkClick r:id="rId3"/>
              </a:rPr>
              <a:t>(Click Here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461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Grains </a:t>
            </a:r>
            <a:r>
              <a:rPr lang="en-US" b="1" dirty="0">
                <a:solidFill>
                  <a:schemeClr val="accent2"/>
                </a:solidFill>
              </a:rPr>
              <a:t>–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95400"/>
            <a:ext cx="4876800" cy="3579849"/>
          </a:xfrm>
        </p:spPr>
        <p:txBody>
          <a:bodyPr>
            <a:normAutofit/>
          </a:bodyPr>
          <a:lstStyle/>
          <a:p>
            <a:pPr lvl="1"/>
            <a:r>
              <a:rPr lang="en-US" sz="1800" b="1" dirty="0" smtClean="0">
                <a:solidFill>
                  <a:srgbClr val="7030A0"/>
                </a:solidFill>
              </a:rPr>
              <a:t>Reduce the </a:t>
            </a:r>
            <a:r>
              <a:rPr lang="en-US" sz="1800" b="1" dirty="0">
                <a:solidFill>
                  <a:srgbClr val="7030A0"/>
                </a:solidFill>
              </a:rPr>
              <a:t>risk of heart </a:t>
            </a:r>
            <a:r>
              <a:rPr lang="en-US" sz="1800" b="1" dirty="0" smtClean="0">
                <a:solidFill>
                  <a:srgbClr val="7030A0"/>
                </a:solidFill>
              </a:rPr>
              <a:t>disease, colon cancer, cancer of the intestines, &amp; more!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Consuming foods containing fiber, such as whole </a:t>
            </a:r>
            <a:r>
              <a:rPr lang="en-US" sz="1800" b="1" dirty="0" smtClean="0">
                <a:solidFill>
                  <a:srgbClr val="0070C0"/>
                </a:solidFill>
              </a:rPr>
              <a:t>grains, </a:t>
            </a:r>
            <a:r>
              <a:rPr lang="en-US" sz="1800" b="1" dirty="0">
                <a:solidFill>
                  <a:srgbClr val="0070C0"/>
                </a:solidFill>
              </a:rPr>
              <a:t>may reduce constipation.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pPr lvl="1"/>
            <a:endParaRPr lang="en-US" sz="1800" dirty="0"/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Help </a:t>
            </a:r>
            <a:r>
              <a:rPr lang="en-US" sz="1800" b="1" dirty="0">
                <a:solidFill>
                  <a:srgbClr val="00B050"/>
                </a:solidFill>
              </a:rPr>
              <a:t>with weight management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Eating grain products fortified with folate before and during pregnancy helps prevent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defects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during fetal development.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5122" name="Picture 2" descr="http://3.bp.blogspot.com/-LZwIpF46aRU/T7Szol6It9I/AAAAAAAAAU8/UkAR3Il4BEQ/s1600/constip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143126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grains </a:t>
            </a:r>
            <a:r>
              <a:rPr lang="en-US" b="1" dirty="0">
                <a:solidFill>
                  <a:schemeClr val="accent2"/>
                </a:solidFill>
              </a:rPr>
              <a:t>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800600" cy="357984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rgbClr val="00B050"/>
                </a:solidFill>
              </a:rPr>
              <a:t>Important </a:t>
            </a:r>
            <a:r>
              <a:rPr lang="en-US" b="1" dirty="0">
                <a:solidFill>
                  <a:srgbClr val="00B050"/>
                </a:solidFill>
              </a:rPr>
              <a:t>sources of many nutrients, </a:t>
            </a:r>
            <a:r>
              <a:rPr lang="en-US" b="1" dirty="0" smtClean="0">
                <a:solidFill>
                  <a:srgbClr val="00B050"/>
                </a:solidFill>
              </a:rPr>
              <a:t>including fiber, </a:t>
            </a:r>
            <a:r>
              <a:rPr lang="en-US" b="1" dirty="0">
                <a:solidFill>
                  <a:srgbClr val="00B050"/>
                </a:solidFill>
              </a:rPr>
              <a:t>several B </a:t>
            </a:r>
            <a:r>
              <a:rPr lang="en-US" b="1" dirty="0" smtClean="0">
                <a:solidFill>
                  <a:srgbClr val="00B050"/>
                </a:solidFill>
              </a:rPr>
              <a:t>vitamins, and minerals.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Help </a:t>
            </a:r>
            <a:r>
              <a:rPr lang="en-US" b="1" dirty="0">
                <a:solidFill>
                  <a:srgbClr val="7030A0"/>
                </a:solidFill>
              </a:rPr>
              <a:t>reduce blood cholesterol levels and may lower risk of heart disease, obesity, and type 2 diabetes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The feeling of being full with fewer calories!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The B vitamins thiamin, riboflavin, and niacin play a key role in </a:t>
            </a:r>
            <a:r>
              <a:rPr lang="en-US" b="1" dirty="0" smtClean="0">
                <a:solidFill>
                  <a:srgbClr val="7030A0"/>
                </a:solidFill>
              </a:rPr>
              <a:t>metabolism.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www.infomercialwatch.org/Gifs/fiberweig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8" y="1828800"/>
            <a:ext cx="263769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grains - nutrients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2400" y="1100628"/>
            <a:ext cx="5105400" cy="3579849"/>
          </a:xfrm>
        </p:spPr>
        <p:txBody>
          <a:bodyPr>
            <a:normAutofit/>
          </a:bodyPr>
          <a:lstStyle/>
          <a:p>
            <a:pPr lvl="1"/>
            <a:r>
              <a:rPr lang="en-US" sz="1700" b="1" dirty="0"/>
              <a:t>Folate (folic acid), another B vitamin, helps the body form red blood cells. </a:t>
            </a:r>
            <a:endParaRPr lang="en-US" sz="1700" b="1" dirty="0" smtClean="0"/>
          </a:p>
          <a:p>
            <a:pPr marL="0" lvl="1" indent="0">
              <a:buNone/>
            </a:pPr>
            <a:endParaRPr lang="en-US" sz="1700" dirty="0"/>
          </a:p>
          <a:p>
            <a:pPr lvl="1"/>
            <a:r>
              <a:rPr lang="en-US" sz="1700" b="1" dirty="0">
                <a:solidFill>
                  <a:srgbClr val="FF0000"/>
                </a:solidFill>
              </a:rPr>
              <a:t>Iron is used to carry oxygen in the blood. Many teenage girls and women in their childbearing years have iron-deficiency anemia. 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lvl="1"/>
            <a:endParaRPr lang="en-US" sz="1700" dirty="0"/>
          </a:p>
          <a:p>
            <a:pPr lvl="1"/>
            <a:r>
              <a:rPr lang="en-US" sz="1700" b="1" dirty="0" smtClean="0"/>
              <a:t>Sources </a:t>
            </a:r>
            <a:r>
              <a:rPr lang="en-US" sz="1700" b="1" dirty="0"/>
              <a:t>of magnesium and selenium. Magnesium is a mineral used in building bones and releasing energy from muscles. </a:t>
            </a:r>
            <a:endParaRPr lang="en-US" sz="1700" b="1" dirty="0" smtClean="0"/>
          </a:p>
          <a:p>
            <a:pPr lvl="1"/>
            <a:endParaRPr lang="en-US" sz="1700" dirty="0" smtClean="0"/>
          </a:p>
          <a:p>
            <a:pPr lvl="1"/>
            <a:r>
              <a:rPr lang="en-US" sz="1700" b="1" dirty="0" smtClean="0">
                <a:solidFill>
                  <a:srgbClr val="FF0000"/>
                </a:solidFill>
              </a:rPr>
              <a:t>Important </a:t>
            </a:r>
            <a:r>
              <a:rPr lang="en-US" sz="1700" b="1" dirty="0">
                <a:solidFill>
                  <a:srgbClr val="FF0000"/>
                </a:solidFill>
              </a:rPr>
              <a:t>for a healthy immune system.</a:t>
            </a:r>
          </a:p>
          <a:p>
            <a:endParaRPr lang="en-US" dirty="0"/>
          </a:p>
        </p:txBody>
      </p:sp>
      <p:pic>
        <p:nvPicPr>
          <p:cNvPr id="5" name="Picture 2" descr="http://1.bp.blogspot.com/-4aylan76kAM/Tm6d2ua3_CI/AAAAAAAAA8I/ImD67XbgjQE/s320/sickhubb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2" y="1447800"/>
            <a:ext cx="24574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</a:t>
            </a:r>
            <a:r>
              <a:rPr lang="en-US" b="1" dirty="0" smtClean="0">
                <a:solidFill>
                  <a:schemeClr val="accent2"/>
                </a:solidFill>
              </a:rPr>
              <a:t>grains!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390"/>
            <a:ext cx="7520940" cy="3579849"/>
          </a:xfrm>
        </p:spPr>
        <p:txBody>
          <a:bodyPr/>
          <a:lstStyle/>
          <a:p>
            <a:pPr lvl="1"/>
            <a:r>
              <a:rPr lang="en-US" sz="1800" dirty="0" smtClean="0"/>
              <a:t>Substitute </a:t>
            </a:r>
            <a:r>
              <a:rPr lang="en-US" sz="1800" dirty="0"/>
              <a:t>a whole-grain product for a refined </a:t>
            </a:r>
            <a:r>
              <a:rPr lang="en-US" sz="1800" dirty="0" smtClean="0"/>
              <a:t>product. It’s </a:t>
            </a:r>
            <a:r>
              <a:rPr lang="en-US" sz="1800" dirty="0"/>
              <a:t>important to </a:t>
            </a:r>
            <a:r>
              <a:rPr lang="en-US" sz="1800" dirty="0" smtClean="0"/>
              <a:t>substitute, not add.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For a change, try brown rice or whole-wheat pasta. 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Experiment by substituting whole wheat or oat flour for up to half of the flour in pancake, waffle, muffin or other flour-based recipes. 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Use whole-grain bread or cracker crumbs in meatloaf.</a:t>
            </a:r>
          </a:p>
          <a:p>
            <a:pPr lvl="1"/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220" name="Picture 4" descr="http://www.musingsofahousewife.com/wp-content/uploads/2009/04/panc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53" y="3657600"/>
            <a:ext cx="1828800" cy="12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grains!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Try rolled oats or a crushed, unsweetened whole grain cereal as breading for baked chicken, fish, veal cutlets, or eggplant parmesan</a:t>
            </a:r>
            <a:r>
              <a:rPr lang="en-US" sz="1800" dirty="0" smtClean="0"/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Try </a:t>
            </a:r>
            <a:r>
              <a:rPr lang="en-US" sz="1800" dirty="0" smtClean="0"/>
              <a:t>a whole </a:t>
            </a:r>
            <a:r>
              <a:rPr lang="en-US" sz="1800" dirty="0"/>
              <a:t>grain ready-to-eat cereal as </a:t>
            </a:r>
            <a:endParaRPr lang="en-US" sz="1800" dirty="0" smtClean="0"/>
          </a:p>
          <a:p>
            <a:pPr marL="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croutons </a:t>
            </a:r>
            <a:r>
              <a:rPr lang="en-US" sz="1800" dirty="0"/>
              <a:t>in salad or in place of crackers </a:t>
            </a:r>
            <a:endParaRPr lang="en-US" sz="1800" dirty="0" smtClean="0"/>
          </a:p>
          <a:p>
            <a:pPr marL="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with </a:t>
            </a:r>
            <a:r>
              <a:rPr lang="en-US" sz="1800" dirty="0"/>
              <a:t>soup</a:t>
            </a:r>
            <a:r>
              <a:rPr lang="en-US" sz="1800" dirty="0" smtClean="0"/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Freeze leftover cooked brown rice, bulgur, </a:t>
            </a:r>
            <a:endParaRPr lang="en-US" sz="1800" dirty="0" smtClean="0"/>
          </a:p>
          <a:p>
            <a:pPr marL="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or </a:t>
            </a:r>
            <a:r>
              <a:rPr lang="en-US" sz="1800" dirty="0"/>
              <a:t>barley. Heat and serve it later as a quick </a:t>
            </a:r>
            <a:endParaRPr lang="en-US" sz="1800" dirty="0" smtClean="0"/>
          </a:p>
          <a:p>
            <a:pPr marL="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side </a:t>
            </a:r>
            <a:r>
              <a:rPr lang="en-US" sz="1800" dirty="0"/>
              <a:t>dish.</a:t>
            </a:r>
          </a:p>
          <a:p>
            <a:endParaRPr lang="en-US" dirty="0"/>
          </a:p>
        </p:txBody>
      </p:sp>
      <p:pic>
        <p:nvPicPr>
          <p:cNvPr id="10244" name="Picture 4" descr="http://farm1.staticflickr.com/160/431456935_d404cd82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15609"/>
            <a:ext cx="2476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Protein foods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500" dirty="0" smtClean="0">
              <a:solidFill>
                <a:srgbClr val="7030A0"/>
              </a:solidFill>
            </a:endParaRPr>
          </a:p>
          <a:p>
            <a:endParaRPr lang="en-US" sz="2500" dirty="0">
              <a:solidFill>
                <a:srgbClr val="7030A0"/>
              </a:solidFill>
            </a:endParaRPr>
          </a:p>
          <a:p>
            <a:r>
              <a:rPr lang="en-US" sz="2500" dirty="0" smtClean="0">
                <a:solidFill>
                  <a:srgbClr val="7030A0"/>
                </a:solidFill>
              </a:rPr>
              <a:t>Meal </a:t>
            </a:r>
            <a:r>
              <a:rPr lang="en-US" sz="2500" dirty="0">
                <a:solidFill>
                  <a:srgbClr val="7030A0"/>
                </a:solidFill>
              </a:rPr>
              <a:t>Goal: </a:t>
            </a:r>
            <a:r>
              <a:rPr lang="en-US" sz="2500" b="0" dirty="0"/>
              <a:t>aim for </a:t>
            </a:r>
            <a:r>
              <a:rPr lang="en-US" sz="2500" dirty="0">
                <a:solidFill>
                  <a:srgbClr val="0070C0"/>
                </a:solidFill>
              </a:rPr>
              <a:t>¼</a:t>
            </a:r>
            <a:r>
              <a:rPr lang="en-US" sz="2500" b="0" dirty="0"/>
              <a:t> of your plate to be </a:t>
            </a:r>
            <a:r>
              <a:rPr lang="en-US" sz="2500" b="0" dirty="0" smtClean="0"/>
              <a:t>protein.</a:t>
            </a:r>
            <a:endParaRPr lang="en-US" sz="2500" b="0" dirty="0"/>
          </a:p>
          <a:p>
            <a:endParaRPr lang="en-US" b="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** Refer to earlier sides on protein **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s4.mm.bing.net/th?id=I.4690598964495591&amp;pid=1.7&amp;w=149&amp;h=148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181225" cy="21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protein </a:t>
            </a:r>
            <a:r>
              <a:rPr lang="en-US" sz="2600" b="1" dirty="0">
                <a:solidFill>
                  <a:schemeClr val="accent2"/>
                </a:solidFill>
              </a:rPr>
              <a:t>– Recommended daily allowances</a:t>
            </a:r>
            <a:endParaRPr lang="en-US" sz="2600" dirty="0"/>
          </a:p>
        </p:txBody>
      </p:sp>
      <p:sp>
        <p:nvSpPr>
          <p:cNvPr id="7" name="Rounded Rectangle 6"/>
          <p:cNvSpPr/>
          <p:nvPr/>
        </p:nvSpPr>
        <p:spPr>
          <a:xfrm>
            <a:off x="1600200" y="1524000"/>
            <a:ext cx="5257800" cy="2514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67402"/>
              </p:ext>
            </p:extLst>
          </p:nvPr>
        </p:nvGraphicFramePr>
        <p:xfrm>
          <a:off x="1828800" y="1698958"/>
          <a:ext cx="5238751" cy="2194560"/>
        </p:xfrm>
        <a:graphic>
          <a:graphicData uri="http://schemas.openxmlformats.org/drawingml/2006/table">
            <a:tbl>
              <a:tblPr/>
              <a:tblGrid>
                <a:gridCol w="1729317"/>
                <a:gridCol w="25400"/>
                <a:gridCol w="1729317"/>
                <a:gridCol w="25400"/>
                <a:gridCol w="1729317"/>
              </a:tblGrid>
              <a:tr h="436880">
                <a:tc>
                  <a:txBody>
                    <a:bodyPr/>
                    <a:lstStyle/>
                    <a:p>
                      <a:r>
                        <a:rPr lang="en-US" sz="1600" b="1" dirty="0"/>
                        <a:t>Girls</a:t>
                      </a:r>
                      <a:endParaRPr 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440">
                <a:tc gridSpan="5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 sz="1600" b="1"/>
                        <a:t>Boys</a:t>
                      </a:r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88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½ ounce equivalents**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6557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0" y="419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is an ounce?</a:t>
            </a:r>
          </a:p>
          <a:p>
            <a:pPr algn="ctr"/>
            <a:r>
              <a:rPr lang="en-US" sz="1400" dirty="0" smtClean="0">
                <a:hlinkClick r:id="rId3"/>
              </a:rPr>
              <a:t>(click here)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00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</a:t>
            </a:r>
            <a:r>
              <a:rPr lang="en-US" b="1" dirty="0" smtClean="0">
                <a:solidFill>
                  <a:schemeClr val="accent2"/>
                </a:solidFill>
              </a:rPr>
              <a:t>protein!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075"/>
            <a:ext cx="4815840" cy="3579849"/>
          </a:xfrm>
        </p:spPr>
        <p:txBody>
          <a:bodyPr>
            <a:normAutofit/>
          </a:bodyPr>
          <a:lstStyle/>
          <a:p>
            <a:pPr lvl="2"/>
            <a:r>
              <a:rPr lang="en-US" sz="1800" b="1" dirty="0">
                <a:solidFill>
                  <a:srgbClr val="0070C0"/>
                </a:solidFill>
              </a:rPr>
              <a:t>The leanest beef cuts include round steaks and roasts (eye of round, top round, bottom round, round tip), top loin, top sirloin, and chuck </a:t>
            </a:r>
            <a:r>
              <a:rPr lang="en-US" sz="1800" b="1" dirty="0" smtClean="0">
                <a:solidFill>
                  <a:srgbClr val="0070C0"/>
                </a:solidFill>
              </a:rPr>
              <a:t>shoulder.</a:t>
            </a: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>
                <a:solidFill>
                  <a:srgbClr val="00B050"/>
                </a:solidFill>
              </a:rPr>
              <a:t>The leanest pork choices include pork loin, tenderloin, center loin, and ham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>
                <a:solidFill>
                  <a:srgbClr val="7030A0"/>
                </a:solidFill>
              </a:rPr>
              <a:t>Choose extra lean ground beef. The label should say at least “90% lean</a:t>
            </a:r>
            <a:r>
              <a:rPr lang="en-US" sz="1800" b="1" dirty="0" smtClean="0">
                <a:solidFill>
                  <a:srgbClr val="7030A0"/>
                </a:solidFill>
              </a:rPr>
              <a:t>.”</a:t>
            </a:r>
          </a:p>
          <a:p>
            <a:pPr marL="237744" lvl="2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https://encrypted-tbn0.gstatic.com/images?q=tbn:ANd9GcR1SAoC2NHst-1o5nJZ73iQ9mmAbvwWWnDAwbRxglopKfuBCw4S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QGqxMDJLNFePz_oDyo9VmeHa4zIZi-a71g8pmD2HQBdGIeB_HYD8ns0i5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Simple  vs. Complex Carbs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://www.diabetes-support.com/images/anatomy-carbohyd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911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protein!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endParaRPr lang="en-US" sz="1800" b="1" dirty="0" smtClean="0">
              <a:solidFill>
                <a:srgbClr val="FF0000"/>
              </a:solidFill>
            </a:endParaRPr>
          </a:p>
          <a:p>
            <a:pPr lvl="2"/>
            <a:r>
              <a:rPr lang="en-US" sz="1800" b="1" dirty="0" smtClean="0">
                <a:solidFill>
                  <a:srgbClr val="FF0000"/>
                </a:solidFill>
              </a:rPr>
              <a:t>Boneless &amp; skinless!</a:t>
            </a: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>
                <a:solidFill>
                  <a:srgbClr val="00B050"/>
                </a:solidFill>
              </a:rPr>
              <a:t>Choose lean turkey, roast beef, ham, or low-fat 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marL="237744" lvl="2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  lunch </a:t>
            </a:r>
            <a:r>
              <a:rPr lang="en-US" sz="1800" b="1" dirty="0">
                <a:solidFill>
                  <a:srgbClr val="00B050"/>
                </a:solidFill>
              </a:rPr>
              <a:t>meats for </a:t>
            </a:r>
            <a:r>
              <a:rPr lang="en-US" sz="1800" b="1" dirty="0" smtClean="0">
                <a:solidFill>
                  <a:srgbClr val="00B050"/>
                </a:solidFill>
              </a:rPr>
              <a:t>sandwiches.</a:t>
            </a: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Trim away all of the visible fat from meats and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7744" lvl="2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poultry </a:t>
            </a:r>
            <a:r>
              <a:rPr lang="en-US" sz="1800" b="1" dirty="0">
                <a:solidFill>
                  <a:srgbClr val="FF0000"/>
                </a:solidFill>
              </a:rPr>
              <a:t>before cooking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 smtClean="0">
                <a:solidFill>
                  <a:srgbClr val="00B050"/>
                </a:solidFill>
              </a:rPr>
              <a:t>Drain </a:t>
            </a:r>
            <a:r>
              <a:rPr lang="en-US" sz="1800" b="1" dirty="0">
                <a:solidFill>
                  <a:srgbClr val="00B050"/>
                </a:solidFill>
              </a:rPr>
              <a:t>off any fat that appears during cooking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marL="237744" lvl="2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Skip or limit the breading on meat, poultry, or fish.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marL="237744" lvl="2" indent="0">
              <a:buNone/>
            </a:pPr>
            <a:endParaRPr lang="en-US" sz="1800" dirty="0"/>
          </a:p>
          <a:p>
            <a:pPr lvl="2"/>
            <a:r>
              <a:rPr lang="en-US" sz="1800" b="1" dirty="0" smtClean="0">
                <a:solidFill>
                  <a:srgbClr val="00B050"/>
                </a:solidFill>
              </a:rPr>
              <a:t>Choose </a:t>
            </a:r>
            <a:r>
              <a:rPr lang="en-US" sz="1800" b="1" dirty="0">
                <a:solidFill>
                  <a:srgbClr val="00B050"/>
                </a:solidFill>
              </a:rPr>
              <a:t>and prepare foods without high fat </a:t>
            </a:r>
            <a:endParaRPr lang="en-US" sz="1800" b="1" dirty="0" smtClean="0">
              <a:solidFill>
                <a:srgbClr val="00B050"/>
              </a:solidFill>
            </a:endParaRPr>
          </a:p>
          <a:p>
            <a:pPr marL="237744" lvl="2" indent="0">
              <a:buNone/>
            </a:pP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</a:rPr>
              <a:t>  sauces </a:t>
            </a:r>
            <a:r>
              <a:rPr lang="en-US" sz="1800" b="1" dirty="0">
                <a:solidFill>
                  <a:srgbClr val="00B050"/>
                </a:solidFill>
              </a:rPr>
              <a:t>or gravies. </a:t>
            </a:r>
          </a:p>
          <a:p>
            <a:endParaRPr lang="en-US" sz="1800" dirty="0"/>
          </a:p>
        </p:txBody>
      </p:sp>
      <p:pic>
        <p:nvPicPr>
          <p:cNvPr id="1026" name="Picture 2" descr="https://encrypted-tbn3.gstatic.com/images?q=tbn:ANd9GcS3ZSoXk7gzSEtyn93qfsSoRDK6fnLzANIpzw83Yw6UOp0miaH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protein!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Choose unsalted nuts as a snack, on salads, or in main dishes. Use nuts to replace meat or poultry, not in addition to these </a:t>
            </a:r>
            <a:r>
              <a:rPr lang="en-US" b="1" dirty="0" smtClean="0"/>
              <a:t>items</a:t>
            </a:r>
            <a:r>
              <a:rPr lang="en-US" b="1" dirty="0"/>
              <a:t>.</a:t>
            </a:r>
          </a:p>
          <a:p>
            <a:pPr marL="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Look </a:t>
            </a:r>
            <a:r>
              <a:rPr lang="en-US" b="1" dirty="0"/>
              <a:t>for seafood rich in omega-3 fatty </a:t>
            </a:r>
            <a:r>
              <a:rPr lang="en-US" b="1" dirty="0" smtClean="0"/>
              <a:t>acids Some </a:t>
            </a:r>
            <a:r>
              <a:rPr lang="en-US" b="1" dirty="0"/>
              <a:t>ideas are: </a:t>
            </a:r>
          </a:p>
          <a:p>
            <a:pPr lvl="2"/>
            <a:r>
              <a:rPr lang="en-US" dirty="0"/>
              <a:t>Salmon steak or filet</a:t>
            </a:r>
          </a:p>
          <a:p>
            <a:pPr lvl="2"/>
            <a:r>
              <a:rPr lang="en-US" dirty="0" smtClean="0"/>
              <a:t>Grilled </a:t>
            </a:r>
            <a:r>
              <a:rPr lang="en-US" dirty="0"/>
              <a:t>or baked </a:t>
            </a:r>
            <a:r>
              <a:rPr lang="en-US" dirty="0" smtClean="0"/>
              <a:t>trout</a:t>
            </a:r>
          </a:p>
          <a:p>
            <a:pPr marL="237744" lvl="2" indent="0">
              <a:buNone/>
            </a:pPr>
            <a:endParaRPr lang="en-US" dirty="0"/>
          </a:p>
          <a:p>
            <a:pPr lvl="1"/>
            <a:r>
              <a:rPr lang="en-US" b="1" dirty="0"/>
              <a:t>Choose beans, peas, or soy products as a main dish or part of a meal often. Some choices are: </a:t>
            </a:r>
          </a:p>
          <a:p>
            <a:pPr lvl="2"/>
            <a:r>
              <a:rPr lang="en-US" dirty="0"/>
              <a:t>Chili with kidney or pinto beans</a:t>
            </a:r>
          </a:p>
          <a:p>
            <a:pPr lvl="2"/>
            <a:r>
              <a:rPr lang="en-US" dirty="0" smtClean="0"/>
              <a:t>Split </a:t>
            </a:r>
            <a:r>
              <a:rPr lang="en-US" dirty="0"/>
              <a:t>pea, </a:t>
            </a:r>
            <a:r>
              <a:rPr lang="en-US" dirty="0" smtClean="0"/>
              <a:t>white </a:t>
            </a:r>
            <a:r>
              <a:rPr lang="en-US" dirty="0"/>
              <a:t>bean soups</a:t>
            </a:r>
          </a:p>
          <a:p>
            <a:pPr lvl="2"/>
            <a:r>
              <a:rPr lang="en-US" dirty="0"/>
              <a:t>Baked beans</a:t>
            </a:r>
          </a:p>
          <a:p>
            <a:pPr lvl="2"/>
            <a:r>
              <a:rPr lang="en-US" dirty="0"/>
              <a:t>Black bean enchiladas</a:t>
            </a:r>
          </a:p>
          <a:p>
            <a:pPr lvl="2"/>
            <a:r>
              <a:rPr lang="en-US" dirty="0" smtClean="0"/>
              <a:t>Rice </a:t>
            </a:r>
            <a:r>
              <a:rPr lang="en-US" dirty="0"/>
              <a:t>and beans</a:t>
            </a:r>
          </a:p>
          <a:p>
            <a:pPr marL="237744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268" name="Picture 4" descr="https://encrypted-tbn1.gstatic.com/images?q=tbn:ANd9GcSvGtTleHMA2NK-Mg3VT5CL5QsPc_FR87Ylax8UD-OcDYBZByL_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24356"/>
            <a:ext cx="13811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simplyrecipes.com/photos/grilled-salmon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67866"/>
            <a:ext cx="1943100" cy="12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encrypted-tbn2.gstatic.com/images?q=tbn:ANd9GcSBwA9DJYWKFYUAsz8JEx-jcIllXuwK-bDWdu_iRCHDu47jcV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02172"/>
            <a:ext cx="1133475" cy="17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Dairy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Meal </a:t>
            </a:r>
            <a:r>
              <a:rPr lang="en-US" sz="1800" dirty="0">
                <a:solidFill>
                  <a:srgbClr val="7030A0"/>
                </a:solidFill>
              </a:rPr>
              <a:t>Goal: </a:t>
            </a:r>
            <a:r>
              <a:rPr lang="en-US" b="0" dirty="0"/>
              <a:t>aim for </a:t>
            </a:r>
            <a:r>
              <a:rPr lang="en-US" b="0" dirty="0" smtClean="0"/>
              <a:t>some sort of dairy with your meal.</a:t>
            </a:r>
            <a:endParaRPr lang="en-US" b="0" dirty="0"/>
          </a:p>
          <a:p>
            <a:endParaRPr lang="en-US" b="0" dirty="0"/>
          </a:p>
          <a:p>
            <a:r>
              <a:rPr lang="en-US" dirty="0" smtClean="0">
                <a:solidFill>
                  <a:srgbClr val="FF0000"/>
                </a:solidFill>
              </a:rPr>
              <a:t>What is considered dairy?</a:t>
            </a:r>
          </a:p>
          <a:p>
            <a:r>
              <a:rPr lang="en-US" b="0" dirty="0" smtClean="0"/>
              <a:t>Foods that have been made from milk </a:t>
            </a:r>
          </a:p>
          <a:p>
            <a:r>
              <a:rPr lang="en-US" b="0" dirty="0" smtClean="0"/>
              <a:t>that retain their calcium content.</a:t>
            </a:r>
          </a:p>
          <a:p>
            <a:endParaRPr lang="en-US" b="0" dirty="0"/>
          </a:p>
          <a:p>
            <a:r>
              <a:rPr lang="en-US" dirty="0" smtClean="0">
                <a:solidFill>
                  <a:srgbClr val="FF0000"/>
                </a:solidFill>
              </a:rPr>
              <a:t>What is </a:t>
            </a:r>
            <a:r>
              <a:rPr lang="en-US" dirty="0" smtClean="0">
                <a:solidFill>
                  <a:srgbClr val="7030A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considered?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0" dirty="0" smtClean="0"/>
              <a:t>Foods that do not retain calcium.</a:t>
            </a:r>
          </a:p>
          <a:p>
            <a:r>
              <a:rPr lang="en-US" sz="1200" i="1" dirty="0" smtClean="0">
                <a:solidFill>
                  <a:srgbClr val="0070C0"/>
                </a:solidFill>
              </a:rPr>
              <a:t>(</a:t>
            </a:r>
            <a:r>
              <a:rPr lang="en-US" sz="1200" i="1" dirty="0">
                <a:solidFill>
                  <a:srgbClr val="0070C0"/>
                </a:solidFill>
              </a:rPr>
              <a:t>cream cheese, cream</a:t>
            </a:r>
            <a:r>
              <a:rPr lang="en-US" sz="1200" i="1" dirty="0" smtClean="0">
                <a:solidFill>
                  <a:srgbClr val="0070C0"/>
                </a:solidFill>
              </a:rPr>
              <a:t>, butter, etc.)</a:t>
            </a:r>
            <a:endParaRPr lang="en-US" sz="1200" i="1" dirty="0">
              <a:solidFill>
                <a:srgbClr val="0070C0"/>
              </a:solidFill>
            </a:endParaRPr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learskinreview.org/wp-content/uploads/2011/01/dairy-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13" y="2590800"/>
            <a:ext cx="260489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057400"/>
            <a:ext cx="5029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dairy </a:t>
            </a:r>
            <a:r>
              <a:rPr lang="en-US" b="1" dirty="0">
                <a:solidFill>
                  <a:schemeClr val="accent2"/>
                </a:solidFill>
              </a:rPr>
              <a:t>– Recommended daily allowances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69453"/>
              </p:ext>
            </p:extLst>
          </p:nvPr>
        </p:nvGraphicFramePr>
        <p:xfrm>
          <a:off x="1752600" y="2133600"/>
          <a:ext cx="5883276" cy="1463040"/>
        </p:xfrm>
        <a:graphic>
          <a:graphicData uri="http://schemas.openxmlformats.org/drawingml/2006/table">
            <a:tbl>
              <a:tblPr/>
              <a:tblGrid>
                <a:gridCol w="1961092"/>
                <a:gridCol w="1961092"/>
                <a:gridCol w="1961092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Girls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9-13 years old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cups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14-18 years old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cups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US" sz="1600"/>
                        <a:t>Boys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9-13 years old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cups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14-18 years old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 cups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427138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is considered a cup?</a:t>
            </a:r>
          </a:p>
          <a:p>
            <a:pPr algn="ctr"/>
            <a:r>
              <a:rPr lang="en-US" sz="1400" b="1" dirty="0" smtClean="0">
                <a:hlinkClick r:id="rId2"/>
              </a:rPr>
              <a:t>(click here)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979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dairy </a:t>
            </a:r>
            <a:r>
              <a:rPr lang="en-US" b="1" dirty="0">
                <a:solidFill>
                  <a:schemeClr val="accent2"/>
                </a:solidFill>
              </a:rPr>
              <a:t>– 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100628"/>
            <a:ext cx="4495800" cy="3579849"/>
          </a:xfrm>
        </p:spPr>
        <p:txBody>
          <a:bodyPr>
            <a:normAutofit/>
          </a:bodyPr>
          <a:lstStyle/>
          <a:p>
            <a:pPr lvl="1"/>
            <a:r>
              <a:rPr lang="en-US" sz="1800" dirty="0" smtClean="0"/>
              <a:t>Linked </a:t>
            </a:r>
            <a:r>
              <a:rPr lang="en-US" sz="1800" dirty="0"/>
              <a:t>to improved </a:t>
            </a:r>
            <a:r>
              <a:rPr lang="en-US" sz="1800" b="1" dirty="0">
                <a:solidFill>
                  <a:srgbClr val="FF0000"/>
                </a:solidFill>
              </a:rPr>
              <a:t>bone health</a:t>
            </a:r>
            <a:r>
              <a:rPr lang="en-US" sz="1800" dirty="0"/>
              <a:t>, and may reduce the risk of </a:t>
            </a:r>
            <a:r>
              <a:rPr lang="en-US" sz="1800" b="1" dirty="0">
                <a:solidFill>
                  <a:srgbClr val="00B050"/>
                </a:solidFill>
              </a:rPr>
              <a:t>osteoporosis</a:t>
            </a:r>
            <a:r>
              <a:rPr lang="en-US" sz="1800" dirty="0" smtClean="0"/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Especially </a:t>
            </a:r>
            <a:r>
              <a:rPr lang="en-US" sz="1800" dirty="0"/>
              <a:t>important to bone health during childhood and adolescence, when </a:t>
            </a:r>
            <a:r>
              <a:rPr lang="en-US" sz="1800" b="1" dirty="0">
                <a:solidFill>
                  <a:srgbClr val="7030A0"/>
                </a:solidFill>
              </a:rPr>
              <a:t>bone mass is being built</a:t>
            </a:r>
            <a:r>
              <a:rPr lang="en-US" sz="1800" dirty="0" smtClean="0"/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 smtClean="0"/>
              <a:t>Reduced </a:t>
            </a:r>
            <a:r>
              <a:rPr lang="en-US" sz="1800" dirty="0"/>
              <a:t>risk of </a:t>
            </a:r>
            <a:r>
              <a:rPr lang="en-US" sz="1800" b="1" dirty="0">
                <a:solidFill>
                  <a:srgbClr val="0070C0"/>
                </a:solidFill>
              </a:rPr>
              <a:t>cardiovascular</a:t>
            </a:r>
            <a:r>
              <a:rPr lang="en-US" sz="1800" dirty="0"/>
              <a:t> disease and </a:t>
            </a:r>
            <a:r>
              <a:rPr lang="en-US" sz="1800" b="1" dirty="0">
                <a:solidFill>
                  <a:schemeClr val="accent2"/>
                </a:solidFill>
              </a:rPr>
              <a:t>type 2 diabetes</a:t>
            </a:r>
            <a:r>
              <a:rPr lang="en-US" sz="1800" dirty="0"/>
              <a:t>, and with </a:t>
            </a:r>
            <a:r>
              <a:rPr lang="en-US" sz="1800" b="1" dirty="0">
                <a:solidFill>
                  <a:srgbClr val="FF0000"/>
                </a:solidFill>
              </a:rPr>
              <a:t>lower blood pressure</a:t>
            </a:r>
            <a:r>
              <a:rPr lang="en-US" sz="1800" dirty="0"/>
              <a:t> in adults.</a:t>
            </a:r>
          </a:p>
          <a:p>
            <a:endParaRPr lang="en-US" sz="2000" dirty="0"/>
          </a:p>
        </p:txBody>
      </p:sp>
      <p:pic>
        <p:nvPicPr>
          <p:cNvPr id="14340" name="Picture 4" descr="http://1.bp.blogspot.com/-7gvaLTk4ckg/Tid0xXIjzrI/AAAAAAAAAPY/XsCmCFFyIGs/s1600/Bone-calc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dairy </a:t>
            </a:r>
            <a:r>
              <a:rPr lang="en-US" b="1" dirty="0">
                <a:solidFill>
                  <a:schemeClr val="accent2"/>
                </a:solidFill>
              </a:rPr>
              <a:t>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35798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Calcium </a:t>
            </a:r>
            <a:r>
              <a:rPr lang="en-US" b="1" dirty="0">
                <a:solidFill>
                  <a:srgbClr val="0070C0"/>
                </a:solidFill>
              </a:rPr>
              <a:t>is used for building bones and teeth and in maintaining bone mass. Dairy products are the primary source of calcium in American </a:t>
            </a:r>
            <a:r>
              <a:rPr lang="en-US" b="1" dirty="0" smtClean="0">
                <a:solidFill>
                  <a:srgbClr val="0070C0"/>
                </a:solidFill>
              </a:rPr>
              <a:t>diets.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663300"/>
                </a:solidFill>
              </a:rPr>
              <a:t>Diets rich in potassium may help to maintain healthy blood pressure. </a:t>
            </a:r>
            <a:endParaRPr lang="en-US" b="1" dirty="0" smtClean="0">
              <a:solidFill>
                <a:srgbClr val="663300"/>
              </a:solidFill>
            </a:endParaRP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Vitamin D functions in the body to maintain proper levels of calcium and phosphorous, thereby helping to build and maintain bones.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663300"/>
                </a:solidFill>
              </a:rPr>
              <a:t>Milk products that are consumed in their low-fat or fat-free forms provide little or no solid fat.</a:t>
            </a:r>
          </a:p>
          <a:p>
            <a:endParaRPr lang="en-US" dirty="0"/>
          </a:p>
        </p:txBody>
      </p:sp>
      <p:pic>
        <p:nvPicPr>
          <p:cNvPr id="15366" name="Picture 6" descr="http://www.legaljuice.com/c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1200"/>
            <a:ext cx="1495204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8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</a:t>
            </a:r>
            <a:r>
              <a:rPr lang="en-US" b="1" dirty="0" smtClean="0">
                <a:solidFill>
                  <a:schemeClr val="accent2"/>
                </a:solidFill>
              </a:rPr>
              <a:t>dairy!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100628"/>
            <a:ext cx="4610100" cy="357984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b="1" dirty="0">
                <a:solidFill>
                  <a:srgbClr val="00B050"/>
                </a:solidFill>
              </a:rPr>
              <a:t>Include milk </a:t>
            </a:r>
            <a:r>
              <a:rPr lang="en-US" sz="1800" b="1" dirty="0" smtClean="0">
                <a:solidFill>
                  <a:srgbClr val="00B050"/>
                </a:solidFill>
              </a:rPr>
              <a:t>as </a:t>
            </a:r>
            <a:r>
              <a:rPr lang="en-US" sz="1800" b="1" dirty="0">
                <a:solidFill>
                  <a:srgbClr val="00B050"/>
                </a:solidFill>
              </a:rPr>
              <a:t>a beverage at meals. Choose fat-free or low-fat milk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If you usually drink whole milk, switch gradually to fat-free milk, to lower saturated fat and calories. Try reduced fat (2%), then low-fat (1%), and finally fat-free (skim</a:t>
            </a:r>
            <a:r>
              <a:rPr lang="en-US" sz="1800" dirty="0" smtClean="0">
                <a:solidFill>
                  <a:srgbClr val="FF0000"/>
                </a:solidFill>
              </a:rPr>
              <a:t>).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b="1" dirty="0">
                <a:solidFill>
                  <a:srgbClr val="00B050"/>
                </a:solidFill>
              </a:rPr>
              <a:t>If you drink cappuccinos or lattes — ask for them with fat-free (skim) milk</a:t>
            </a:r>
            <a:r>
              <a:rPr lang="en-US" sz="1800" b="1" dirty="0" smtClean="0">
                <a:solidFill>
                  <a:srgbClr val="00B05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Add fat-free or low-fat milk instead of water to oatmeal and hot cereals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3074" name="Picture 2" descr="https://encrypted-tbn1.gstatic.com/images?q=tbn:ANd9GcSMQFARFjDnsCGdFJuFUVTsvnPGL7Ac24o5c_4mUQWZPMBuhcX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2009775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6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Easy Tips to eating dairy!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4358640" cy="3579849"/>
          </a:xfrm>
        </p:spPr>
        <p:txBody>
          <a:bodyPr>
            <a:normAutofit/>
          </a:bodyPr>
          <a:lstStyle/>
          <a:p>
            <a:pPr lvl="1"/>
            <a:r>
              <a:rPr lang="en-US" sz="1800" b="1" dirty="0">
                <a:solidFill>
                  <a:srgbClr val="0070C0"/>
                </a:solidFill>
              </a:rPr>
              <a:t>Have fat-free or low-fat yogurt as a snack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b="1" dirty="0"/>
          </a:p>
          <a:p>
            <a:pPr lvl="1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Make fruit-yogurt smoothies in the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blender (extra credit).</a:t>
            </a:r>
          </a:p>
          <a:p>
            <a:pPr marL="0" lvl="1" indent="0"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 lvl="1"/>
            <a:r>
              <a:rPr lang="en-US" sz="1800" b="1" dirty="0">
                <a:solidFill>
                  <a:srgbClr val="0070C0"/>
                </a:solidFill>
              </a:rPr>
              <a:t>Top cut-up fruit with flavored yogurt for a quick dessert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pPr marL="0" lvl="1" indent="0">
              <a:buNone/>
            </a:pPr>
            <a:endParaRPr lang="en-US" sz="1800" dirty="0"/>
          </a:p>
          <a:p>
            <a:pPr lvl="1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Top casseroles, soups, stews, or vegetables with shredded reduced-fat or low-fat cheese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100" name="Picture 4" descr="http://1.bp.blogspot.com/_wilk7_-vzHQ/TTtQZcQT-gI/AAAAAAAAAEU/n4jayvUsdk8/s1600/yogurt_686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133600"/>
            <a:ext cx="2804283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oils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are oils?</a:t>
            </a:r>
          </a:p>
          <a:p>
            <a:pPr lvl="2">
              <a:buFontTx/>
              <a:buChar char="-"/>
            </a:pPr>
            <a:r>
              <a:rPr lang="en-US" sz="1700" b="0" dirty="0" smtClean="0"/>
              <a:t>Oils are fats that are liquid at room temperature.</a:t>
            </a:r>
          </a:p>
          <a:p>
            <a:pPr lvl="2">
              <a:buFontTx/>
              <a:buChar char="-"/>
            </a:pPr>
            <a:r>
              <a:rPr lang="en-US" sz="1700" b="0" dirty="0" smtClean="0"/>
              <a:t>Not a food group.</a:t>
            </a:r>
          </a:p>
          <a:p>
            <a:pPr lvl="2">
              <a:buFontTx/>
              <a:buChar char="-"/>
            </a:pPr>
            <a:r>
              <a:rPr lang="en-US" sz="1700" b="1" i="1" dirty="0" smtClean="0"/>
              <a:t>Some contain essential nutrients</a:t>
            </a:r>
            <a:r>
              <a:rPr lang="en-US" sz="1700" dirty="0" smtClean="0"/>
              <a:t>, including</a:t>
            </a:r>
          </a:p>
          <a:p>
            <a:pPr marL="237744" lvl="2" indent="0">
              <a:buNone/>
            </a:pPr>
            <a:r>
              <a:rPr lang="en-US" sz="1700" b="0" dirty="0"/>
              <a:t> </a:t>
            </a:r>
            <a:r>
              <a:rPr lang="en-US" sz="1700" b="0" dirty="0" smtClean="0"/>
              <a:t>   essential fatty acids.</a:t>
            </a:r>
          </a:p>
          <a:p>
            <a:endParaRPr lang="en-US" sz="1700" b="0" dirty="0" smtClean="0"/>
          </a:p>
          <a:p>
            <a:r>
              <a:rPr lang="en-US" sz="2000" u="sng" dirty="0" smtClean="0">
                <a:solidFill>
                  <a:srgbClr val="FF0000"/>
                </a:solidFill>
              </a:rPr>
              <a:t>Some </a:t>
            </a:r>
            <a:r>
              <a:rPr lang="en-US" sz="2000" u="sng" dirty="0">
                <a:solidFill>
                  <a:srgbClr val="FF0000"/>
                </a:solidFill>
              </a:rPr>
              <a:t>C</a:t>
            </a:r>
            <a:r>
              <a:rPr lang="en-US" sz="2000" u="sng" dirty="0" smtClean="0">
                <a:solidFill>
                  <a:srgbClr val="FF0000"/>
                </a:solidFill>
              </a:rPr>
              <a:t>ommon </a:t>
            </a:r>
            <a:r>
              <a:rPr lang="en-US" sz="2000" u="sng" dirty="0">
                <a:solidFill>
                  <a:srgbClr val="FF0000"/>
                </a:solidFill>
              </a:rPr>
              <a:t>U</a:t>
            </a:r>
            <a:r>
              <a:rPr lang="en-US" sz="2000" u="sng" dirty="0" smtClean="0">
                <a:solidFill>
                  <a:srgbClr val="FF0000"/>
                </a:solidFill>
              </a:rPr>
              <a:t>sed Oils</a:t>
            </a:r>
            <a:endParaRPr lang="en-US" sz="2000" u="sng" dirty="0">
              <a:solidFill>
                <a:srgbClr val="FF0000"/>
              </a:solidFill>
            </a:endParaRPr>
          </a:p>
          <a:p>
            <a:r>
              <a:rPr lang="en-US" sz="1700" b="0" dirty="0"/>
              <a:t>canola </a:t>
            </a:r>
            <a:r>
              <a:rPr lang="en-US" sz="1700" b="0" dirty="0" smtClean="0"/>
              <a:t>oil			corn </a:t>
            </a:r>
            <a:r>
              <a:rPr lang="en-US" sz="1700" b="0" dirty="0"/>
              <a:t>oil</a:t>
            </a:r>
          </a:p>
          <a:p>
            <a:r>
              <a:rPr lang="en-US" sz="1700" b="0" dirty="0"/>
              <a:t>cottonseed </a:t>
            </a:r>
            <a:r>
              <a:rPr lang="en-US" sz="1700" b="0" dirty="0" smtClean="0"/>
              <a:t>oil		olive </a:t>
            </a:r>
            <a:r>
              <a:rPr lang="en-US" sz="1700" b="0" dirty="0"/>
              <a:t>oil</a:t>
            </a:r>
          </a:p>
          <a:p>
            <a:r>
              <a:rPr lang="en-US" sz="1700" b="0" dirty="0" smtClean="0"/>
              <a:t>soybean oil		sunflower </a:t>
            </a:r>
            <a:r>
              <a:rPr lang="en-US" sz="1700" b="0" dirty="0"/>
              <a:t>oil</a:t>
            </a:r>
          </a:p>
          <a:p>
            <a:endParaRPr lang="en-US" sz="1700" b="0" dirty="0"/>
          </a:p>
        </p:txBody>
      </p:sp>
      <p:pic>
        <p:nvPicPr>
          <p:cNvPr id="4" name="Picture 6" descr="http://familyconsumersciences.com/wp-content/uploads/myplate_bl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4" y="28575"/>
            <a:ext cx="1767841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1.gstatic.com/images?q=tbn:ANd9GcQJeP9tJa_8EDS1SIig2x4VZr0s2fncnmT-ZjFuFWnmX_BlDeV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228600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Oils vs. other fats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1752600" y="2863702"/>
            <a:ext cx="5715000" cy="1676400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sz="2500" dirty="0">
                <a:solidFill>
                  <a:srgbClr val="00B050"/>
                </a:solidFill>
              </a:rPr>
              <a:t>All </a:t>
            </a:r>
            <a:r>
              <a:rPr lang="en-US" sz="2500" i="1" dirty="0">
                <a:solidFill>
                  <a:srgbClr val="00B050"/>
                </a:solidFill>
              </a:rPr>
              <a:t>fats </a:t>
            </a:r>
            <a:r>
              <a:rPr lang="en-US" sz="2500" dirty="0">
                <a:solidFill>
                  <a:srgbClr val="00B050"/>
                </a:solidFill>
              </a:rPr>
              <a:t>and </a:t>
            </a:r>
            <a:r>
              <a:rPr lang="en-US" sz="2500" i="1" dirty="0">
                <a:solidFill>
                  <a:srgbClr val="00B050"/>
                </a:solidFill>
              </a:rPr>
              <a:t>oils</a:t>
            </a:r>
            <a:r>
              <a:rPr lang="en-US" sz="2500" dirty="0">
                <a:solidFill>
                  <a:srgbClr val="00B050"/>
                </a:solidFill>
              </a:rPr>
              <a:t> are a mixture </a:t>
            </a:r>
            <a:r>
              <a:rPr lang="en-US" sz="2500" dirty="0" smtClean="0">
                <a:solidFill>
                  <a:srgbClr val="00B050"/>
                </a:solidFill>
              </a:rPr>
              <a:t>of </a:t>
            </a:r>
            <a:r>
              <a:rPr lang="en-US" sz="2500" i="1" dirty="0" smtClean="0">
                <a:solidFill>
                  <a:srgbClr val="0070C0"/>
                </a:solidFill>
              </a:rPr>
              <a:t>saturated</a:t>
            </a:r>
            <a:r>
              <a:rPr lang="en-US" sz="25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500" dirty="0" smtClean="0">
                <a:solidFill>
                  <a:srgbClr val="00B050"/>
                </a:solidFill>
              </a:rPr>
              <a:t>fatty </a:t>
            </a:r>
            <a:r>
              <a:rPr lang="en-US" sz="2500" dirty="0">
                <a:solidFill>
                  <a:srgbClr val="00B050"/>
                </a:solidFill>
              </a:rPr>
              <a:t>acids and </a:t>
            </a:r>
            <a:r>
              <a:rPr lang="en-US" sz="2500" i="1" dirty="0">
                <a:solidFill>
                  <a:srgbClr val="0070C0"/>
                </a:solidFill>
              </a:rPr>
              <a:t>unsaturated</a:t>
            </a:r>
            <a:r>
              <a:rPr lang="en-US" sz="2500" dirty="0">
                <a:solidFill>
                  <a:srgbClr val="00B050"/>
                </a:solidFill>
              </a:rPr>
              <a:t> fatty acids. </a:t>
            </a:r>
            <a:endParaRPr lang="en-US" sz="2500" dirty="0" smtClean="0">
              <a:solidFill>
                <a:srgbClr val="00B050"/>
              </a:solidFill>
            </a:endParaRPr>
          </a:p>
          <a:p>
            <a:pPr algn="ctr"/>
            <a:endParaRPr lang="en-US" sz="2500" dirty="0" smtClean="0"/>
          </a:p>
          <a:p>
            <a:pPr algn="ctr"/>
            <a:endParaRPr lang="en-US" sz="2500" dirty="0"/>
          </a:p>
          <a:p>
            <a:pPr algn="ctr"/>
            <a:r>
              <a:rPr lang="en-US" sz="2500" i="1" dirty="0" smtClean="0">
                <a:solidFill>
                  <a:srgbClr val="FF0000"/>
                </a:solidFill>
              </a:rPr>
              <a:t>Solid </a:t>
            </a:r>
            <a:r>
              <a:rPr lang="en-US" sz="2500" i="1" dirty="0">
                <a:solidFill>
                  <a:srgbClr val="FF0000"/>
                </a:solidFill>
              </a:rPr>
              <a:t>fats </a:t>
            </a:r>
            <a:r>
              <a:rPr lang="en-US" sz="2500" dirty="0">
                <a:solidFill>
                  <a:srgbClr val="00B050"/>
                </a:solidFill>
              </a:rPr>
              <a:t>contain more </a:t>
            </a:r>
            <a:r>
              <a:rPr lang="en-US" sz="2500" i="1" dirty="0">
                <a:solidFill>
                  <a:srgbClr val="FF0000"/>
                </a:solidFill>
              </a:rPr>
              <a:t>saturated</a:t>
            </a:r>
            <a:r>
              <a:rPr lang="en-US" sz="2500" dirty="0">
                <a:solidFill>
                  <a:srgbClr val="00B050"/>
                </a:solidFill>
              </a:rPr>
              <a:t> fats </a:t>
            </a:r>
            <a:endParaRPr lang="en-US" sz="2500" dirty="0" smtClean="0">
              <a:solidFill>
                <a:srgbClr val="00B050"/>
              </a:solidFill>
            </a:endParaRPr>
          </a:p>
          <a:p>
            <a:pPr algn="ctr"/>
            <a:r>
              <a:rPr lang="en-US" sz="2500" dirty="0" smtClean="0">
                <a:solidFill>
                  <a:srgbClr val="00B050"/>
                </a:solidFill>
              </a:rPr>
              <a:t>and/or </a:t>
            </a:r>
            <a:r>
              <a:rPr lang="en-US" sz="2500" i="1" dirty="0">
                <a:solidFill>
                  <a:srgbClr val="FF0000"/>
                </a:solidFill>
              </a:rPr>
              <a:t>trans</a:t>
            </a:r>
            <a:r>
              <a:rPr lang="en-US" sz="2500" dirty="0">
                <a:solidFill>
                  <a:srgbClr val="00B050"/>
                </a:solidFill>
              </a:rPr>
              <a:t> fats than oils. </a:t>
            </a:r>
          </a:p>
        </p:txBody>
      </p:sp>
      <p:pic>
        <p:nvPicPr>
          <p:cNvPr id="1028" name="Picture 4" descr="http://www.choosemyplate.gov/images/new/butter_on_a_p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923" y="3806456"/>
            <a:ext cx="16097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Rp_jwqBglRGAztcpNsBKel804-Fi7mirSmv48mcrrokw_32AlX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75073"/>
            <a:ext cx="1268264" cy="12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Simple Carbs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00628"/>
            <a:ext cx="8181974" cy="3852372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>
                <a:solidFill>
                  <a:srgbClr val="00B050"/>
                </a:solidFill>
              </a:rPr>
              <a:t>Simplest</a:t>
            </a:r>
            <a:r>
              <a:rPr lang="en-US" sz="1800" dirty="0" smtClean="0"/>
              <a:t>  = Sugars</a:t>
            </a:r>
          </a:p>
          <a:p>
            <a:endParaRPr lang="en-US" sz="1800" dirty="0">
              <a:solidFill>
                <a:srgbClr val="00B0F0"/>
              </a:solidFill>
            </a:endParaRPr>
          </a:p>
          <a:p>
            <a:r>
              <a:rPr lang="en-US" sz="1800" dirty="0" smtClean="0">
                <a:solidFill>
                  <a:srgbClr val="00B0F0"/>
                </a:solidFill>
              </a:rPr>
              <a:t>-</a:t>
            </a:r>
            <a:r>
              <a:rPr lang="en-US" sz="1800" dirty="0">
                <a:solidFill>
                  <a:srgbClr val="00B0F0"/>
                </a:solidFill>
              </a:rPr>
              <a:t>OSE: </a:t>
            </a:r>
            <a:r>
              <a:rPr lang="en-US" sz="1800" b="0" dirty="0"/>
              <a:t>suffix for sugar</a:t>
            </a:r>
          </a:p>
          <a:p>
            <a:endParaRPr lang="en-US" sz="1800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u="sng" dirty="0" smtClean="0">
                <a:solidFill>
                  <a:schemeClr val="accent2">
                    <a:lumMod val="75000"/>
                  </a:schemeClr>
                </a:solidFill>
              </a:rPr>
              <a:t>COMMON SINGLE SUGARS:</a:t>
            </a:r>
            <a:endParaRPr lang="en-US" sz="1800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dirty="0" smtClean="0"/>
              <a:t>1.) </a:t>
            </a:r>
            <a:r>
              <a:rPr lang="en-US" sz="1800" dirty="0" smtClean="0">
                <a:solidFill>
                  <a:srgbClr val="C00000"/>
                </a:solidFill>
              </a:rPr>
              <a:t>Glucose: </a:t>
            </a:r>
            <a:r>
              <a:rPr lang="en-US" sz="1800" b="0" dirty="0" smtClean="0"/>
              <a:t>single unit of sugar</a:t>
            </a:r>
            <a:r>
              <a:rPr lang="en-US" sz="1800" b="0" dirty="0"/>
              <a:t> </a:t>
            </a:r>
            <a:r>
              <a:rPr lang="en-US" sz="1800" dirty="0" smtClean="0"/>
              <a:t>(most important).</a:t>
            </a:r>
          </a:p>
          <a:p>
            <a:r>
              <a:rPr lang="en-US" sz="1800" dirty="0" smtClean="0"/>
              <a:t>2.) </a:t>
            </a:r>
            <a:r>
              <a:rPr lang="en-US" sz="1800" dirty="0" smtClean="0">
                <a:solidFill>
                  <a:srgbClr val="C00000"/>
                </a:solidFill>
              </a:rPr>
              <a:t>Fructose: </a:t>
            </a:r>
            <a:r>
              <a:rPr lang="en-US" sz="1800" b="0" dirty="0" smtClean="0"/>
              <a:t>found in fruit &amp; honey.</a:t>
            </a:r>
            <a:endParaRPr lang="en-US" sz="1800" b="0" dirty="0"/>
          </a:p>
          <a:p>
            <a:pPr algn="r"/>
            <a:r>
              <a:rPr lang="en-US" sz="1800" dirty="0" smtClean="0"/>
              <a:t>Glucose circulates through the</a:t>
            </a:r>
          </a:p>
          <a:p>
            <a:pPr algn="r"/>
            <a:r>
              <a:rPr lang="en-US" sz="1800" dirty="0" smtClean="0"/>
              <a:t> body to provide energy for cells.</a:t>
            </a:r>
          </a:p>
          <a:p>
            <a:r>
              <a:rPr lang="en-US" sz="1800" dirty="0" smtClean="0"/>
              <a:t>	</a:t>
            </a:r>
            <a:endParaRPr lang="en-US" sz="1800" dirty="0"/>
          </a:p>
        </p:txBody>
      </p:sp>
      <p:pic>
        <p:nvPicPr>
          <p:cNvPr id="3074" name="Picture 2" descr="https://encrypted-tbn2.gstatic.com/images?q=tbn:ANd9GcQRv1Y5BOL9IR_4MIQjddCAzBYL3lMECxGhYMX8H-HC5y_qcs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2924175" cy="23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Oils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739640" cy="3579849"/>
          </a:xfrm>
        </p:spPr>
        <p:txBody>
          <a:bodyPr>
            <a:normAutofit/>
          </a:bodyPr>
          <a:lstStyle/>
          <a:p>
            <a:endParaRPr lang="en-US" sz="1900" dirty="0" smtClean="0">
              <a:solidFill>
                <a:srgbClr val="FF0000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Why eat oils?</a:t>
            </a:r>
          </a:p>
          <a:p>
            <a:r>
              <a:rPr lang="en-US" sz="1900" b="0" dirty="0" smtClean="0"/>
              <a:t>Some have great essential nutrients.</a:t>
            </a:r>
          </a:p>
          <a:p>
            <a:endParaRPr lang="en-US" sz="1900" dirty="0"/>
          </a:p>
          <a:p>
            <a:r>
              <a:rPr lang="en-US" sz="1900" dirty="0" smtClean="0">
                <a:solidFill>
                  <a:srgbClr val="FF0000"/>
                </a:solidFill>
              </a:rPr>
              <a:t>Do I need to be careful?</a:t>
            </a:r>
          </a:p>
          <a:p>
            <a:r>
              <a:rPr lang="en-US" sz="1900" b="0" dirty="0" smtClean="0"/>
              <a:t>Most prepared food have more than enough oils added in the cooking process. You do not need to seek out oil. </a:t>
            </a:r>
            <a:endParaRPr lang="en-US" sz="1900" b="0" dirty="0"/>
          </a:p>
        </p:txBody>
      </p:sp>
      <p:pic>
        <p:nvPicPr>
          <p:cNvPr id="3074" name="Picture 2" descr="https://encrypted-tbn0.gstatic.com/images?q=tbn:ANd9GcQW-jo6tKWM3h3RHnqd2ZkV2GDIgn2rmvwvtWyOyQduaQcoBAJ8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4" y="1828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oils– </a:t>
            </a:r>
            <a:r>
              <a:rPr lang="en-US" b="1" dirty="0">
                <a:solidFill>
                  <a:schemeClr val="accent2"/>
                </a:solidFill>
              </a:rPr>
              <a:t>Recommended daily allowances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2057400"/>
            <a:ext cx="50292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83653"/>
              </p:ext>
            </p:extLst>
          </p:nvPr>
        </p:nvGraphicFramePr>
        <p:xfrm>
          <a:off x="1963737" y="2204244"/>
          <a:ext cx="5238751" cy="1371600"/>
        </p:xfrm>
        <a:graphic>
          <a:graphicData uri="http://schemas.openxmlformats.org/drawingml/2006/table">
            <a:tbl>
              <a:tblPr/>
              <a:tblGrid>
                <a:gridCol w="1729317"/>
                <a:gridCol w="25400"/>
                <a:gridCol w="1729317"/>
                <a:gridCol w="25400"/>
                <a:gridCol w="1729317"/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Girls</a:t>
                      </a: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 teaspoons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 teaspoons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Boys</a:t>
                      </a: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9-13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 teaspoons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14-18 years old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teaspoons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2205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encrypted-tbn3.gstatic.com/images?q=tbn:ANd9GcRHmuZT-UM7lPl4VKDNWjpKRoszRwUCRTC40bDMRmfk80LTZo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575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What are the best oils?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848"/>
            <a:ext cx="7520940" cy="357984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Extra-Virgin Olive</a:t>
            </a:r>
          </a:p>
          <a:p>
            <a:pPr>
              <a:buFontTx/>
              <a:buChar char="-"/>
            </a:pPr>
            <a:r>
              <a:rPr lang="en-US" sz="2200" dirty="0"/>
              <a:t>Canola </a:t>
            </a: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Soybean </a:t>
            </a:r>
          </a:p>
          <a:p>
            <a:pPr>
              <a:buFontTx/>
              <a:buChar char="-"/>
            </a:pPr>
            <a:r>
              <a:rPr lang="en-US" sz="2200" dirty="0" smtClean="0"/>
              <a:t>Palm</a:t>
            </a:r>
          </a:p>
          <a:p>
            <a:pPr>
              <a:buFontTx/>
              <a:buChar char="-"/>
            </a:pPr>
            <a:r>
              <a:rPr lang="en-US" sz="2200" dirty="0" smtClean="0"/>
              <a:t>Coconut</a:t>
            </a:r>
          </a:p>
          <a:p>
            <a:pPr>
              <a:buFontTx/>
              <a:buChar char="-"/>
            </a:pPr>
            <a:r>
              <a:rPr lang="en-US" sz="2200" dirty="0" smtClean="0"/>
              <a:t>Almond </a:t>
            </a:r>
          </a:p>
          <a:p>
            <a:pPr>
              <a:buFontTx/>
              <a:buChar char="-"/>
            </a:pPr>
            <a:r>
              <a:rPr lang="en-US" sz="2200" dirty="0" smtClean="0"/>
              <a:t>Grape Seed</a:t>
            </a:r>
            <a:endParaRPr lang="en-US" sz="2200" dirty="0"/>
          </a:p>
        </p:txBody>
      </p:sp>
      <p:pic>
        <p:nvPicPr>
          <p:cNvPr id="4098" name="Picture 2" descr="https://encrypted-tbn1.gstatic.com/images?q=tbn:ANd9GcTvv1c6Awjo5TSwXERCRJE6W7o0USE9t1YBI0rOE5y3JHAZzpze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39" y="1145546"/>
            <a:ext cx="21363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S56Yx4y6uLVNg7UrQPAF8qxMtieT-1Cr3dV1EnlK6QNAHE-RdB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13860"/>
            <a:ext cx="15144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RWgaIKJPri05A1tLtC4ZGwVV-5mV3x2iH1AUg3h3z6EW21haD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45646"/>
            <a:ext cx="911291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TCdlE5k35K3T5oh398giNUd3LrB_FblcIBJsAAJasZOPTOjxm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48" y="3114340"/>
            <a:ext cx="1622130" cy="16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Do not ignore Food Labels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2286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	Read the Label Video  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	</a:t>
            </a:r>
            <a:r>
              <a:rPr lang="en-US" sz="1800" dirty="0" smtClean="0">
                <a:hlinkClick r:id="rId2" action="ppaction://hlinkfile"/>
              </a:rPr>
              <a:t>Click Here</a:t>
            </a:r>
            <a:r>
              <a:rPr lang="en-US" sz="1800" dirty="0" smtClean="0"/>
              <a:t>    (0:31)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How does reading food labels 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help </a:t>
            </a:r>
            <a:r>
              <a:rPr lang="en-US" sz="2400" b="1" i="1" dirty="0">
                <a:solidFill>
                  <a:srgbClr val="FF0000"/>
                </a:solidFill>
              </a:rPr>
              <a:t>you eat better?</a:t>
            </a:r>
          </a:p>
        </p:txBody>
      </p:sp>
      <p:pic>
        <p:nvPicPr>
          <p:cNvPr id="5122" name="Picture 2" descr="https://encrypted-tbn3.gstatic.com/images?q=tbn:ANd9GcRsIsZNeATPO1b5ixetTEzseIjqjz5xIgHM1zof5CZ6CTh8waTN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78" y="1928812"/>
            <a:ext cx="1388122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Extra Credit Opportunity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MyPlate Video Challenge</a:t>
            </a:r>
          </a:p>
          <a:p>
            <a:endParaRPr lang="en-US" sz="2000" dirty="0"/>
          </a:p>
          <a:p>
            <a:endParaRPr lang="en-US" sz="2000" b="0" dirty="0" smtClean="0"/>
          </a:p>
          <a:p>
            <a:r>
              <a:rPr lang="en-US" sz="2000" b="0" dirty="0" smtClean="0"/>
              <a:t>The </a:t>
            </a:r>
            <a:r>
              <a:rPr lang="en-US" sz="2000" b="0" dirty="0"/>
              <a:t>U.S. Department of Agriculture (USDA) MyPlate Fruits and Veggies Video Challenge invites you to create short videos </a:t>
            </a:r>
            <a:r>
              <a:rPr lang="en-US" sz="2000" b="0" dirty="0" smtClean="0"/>
              <a:t>showing </a:t>
            </a:r>
            <a:r>
              <a:rPr lang="en-US" sz="2000" b="0" dirty="0"/>
              <a:t>how you’re adding fruits and vegetables to your diet without spending a lot of </a:t>
            </a:r>
            <a:r>
              <a:rPr lang="en-US" sz="2000" b="0" dirty="0" smtClean="0"/>
              <a:t>money or effort. </a:t>
            </a:r>
            <a:r>
              <a:rPr lang="en-US" sz="2000" b="0" dirty="0"/>
              <a:t>We encourage you to create videos that are inspiring and instructive — show a healthy tip that has worked for you and that you think can work for other people. Videos must be submitted in one of the following categories</a:t>
            </a:r>
            <a:r>
              <a:rPr lang="en-US" sz="2000" b="0" dirty="0" smtClean="0"/>
              <a:t>:</a:t>
            </a:r>
          </a:p>
          <a:p>
            <a:endParaRPr lang="en-US" sz="2000" dirty="0"/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7030A0"/>
                </a:solidFill>
              </a:rPr>
              <a:t>Category #1:</a:t>
            </a:r>
            <a:r>
              <a:rPr lang="en-US" sz="2000" dirty="0" smtClean="0"/>
              <a:t>	Tips </a:t>
            </a:r>
            <a:r>
              <a:rPr lang="en-US" sz="2000" dirty="0"/>
              <a:t>for kids 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	Category #2:</a:t>
            </a:r>
            <a:r>
              <a:rPr lang="en-US" sz="2000" dirty="0" smtClean="0"/>
              <a:t>	Tips </a:t>
            </a:r>
            <a:r>
              <a:rPr lang="en-US" sz="2000" dirty="0"/>
              <a:t>when eating at home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Category #3</a:t>
            </a:r>
            <a:r>
              <a:rPr lang="en-US" sz="2000" dirty="0" smtClean="0"/>
              <a:t>	Tips </a:t>
            </a:r>
            <a:r>
              <a:rPr lang="en-US" sz="2000" dirty="0"/>
              <a:t>when eating away from home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4495800"/>
            <a:ext cx="18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View Previous Winners</a:t>
            </a:r>
          </a:p>
          <a:p>
            <a:pPr algn="ctr"/>
            <a:r>
              <a:rPr lang="en-US" sz="1400" b="1" dirty="0" smtClean="0">
                <a:hlinkClick r:id="rId2"/>
              </a:rPr>
              <a:t>(click here)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1219200"/>
            <a:ext cx="1981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CONTEST CLOSED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51962" y="3505200"/>
            <a:ext cx="1858638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8162" y="35814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GIVE DUE DATE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Reading Labels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2209800" cy="1143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06995" y="3200400"/>
            <a:ext cx="6324600" cy="175260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/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7030A0"/>
                </a:solidFill>
              </a:rPr>
              <a:t>***</a:t>
            </a:r>
            <a:r>
              <a:rPr lang="en-US" sz="1800" dirty="0" smtClean="0"/>
              <a:t>  We will work through the worksheet together. </a:t>
            </a:r>
          </a:p>
          <a:p>
            <a:pPr marL="0" indent="0" eaLnBrk="1" hangingPunct="1"/>
            <a:r>
              <a:rPr lang="en-US" sz="1800" dirty="0"/>
              <a:t>	</a:t>
            </a:r>
            <a:r>
              <a:rPr lang="en-US" sz="1800" dirty="0" smtClean="0">
                <a:solidFill>
                  <a:srgbClr val="00B050"/>
                </a:solidFill>
              </a:rPr>
              <a:t>***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FF0000"/>
                </a:solidFill>
              </a:rPr>
              <a:t>DO NOT </a:t>
            </a:r>
            <a:r>
              <a:rPr lang="en-US" sz="1800" dirty="0" smtClean="0"/>
              <a:t>work ahead!</a:t>
            </a:r>
          </a:p>
          <a:p>
            <a:pPr marL="0" indent="0" eaLnBrk="1" hangingPunct="1"/>
            <a:r>
              <a:rPr lang="en-US" sz="1800" dirty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***</a:t>
            </a:r>
            <a:r>
              <a:rPr lang="en-US" sz="1800" dirty="0" smtClean="0"/>
              <a:t>  Fill in the blanks as we go. </a:t>
            </a:r>
            <a:r>
              <a:rPr lang="en-US" sz="1800" b="1" dirty="0" smtClean="0">
                <a:solidFill>
                  <a:srgbClr val="FF0000"/>
                </a:solidFill>
                <a:hlinkClick r:id="rId2" action="ppaction://hlinkfile"/>
              </a:rPr>
              <a:t>CLICK HERE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00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Handout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1.) </a:t>
            </a:r>
            <a:r>
              <a:rPr lang="en-US" dirty="0"/>
              <a:t>Sample Label </a:t>
            </a:r>
          </a:p>
          <a:p>
            <a:r>
              <a:rPr lang="en-US" dirty="0">
                <a:solidFill>
                  <a:srgbClr val="00B050"/>
                </a:solidFill>
              </a:rPr>
              <a:t>2.) </a:t>
            </a:r>
            <a:r>
              <a:rPr lang="en-US" dirty="0"/>
              <a:t>One Food Label</a:t>
            </a:r>
          </a:p>
        </p:txBody>
      </p:sp>
      <p:pic>
        <p:nvPicPr>
          <p:cNvPr id="18434" name="Picture 2" descr="https://encrypted-tbn3.gstatic.com/images?q=tbn:ANd9GcSrlxu2osFYv-snvd8-QN7S1nB1iC9iMvVLlaJ7CfEgFXtDad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7662"/>
            <a:ext cx="1524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#1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Serving Size &amp; Servings Per Container</a:t>
            </a:r>
          </a:p>
          <a:p>
            <a:pPr eaLnBrk="1" hangingPunct="1">
              <a:buFontTx/>
              <a:buNone/>
            </a:pPr>
            <a:r>
              <a:rPr lang="en-US" sz="2900" dirty="0" smtClean="0"/>
              <a:t>	</a:t>
            </a:r>
            <a:r>
              <a:rPr lang="en-US" sz="2100" b="0" dirty="0" smtClean="0"/>
              <a:t>- Nutritional facts are per serving.</a:t>
            </a:r>
          </a:p>
          <a:p>
            <a:pPr eaLnBrk="1" hangingPunct="1">
              <a:buFontTx/>
              <a:buNone/>
            </a:pPr>
            <a:endParaRPr lang="en-US" sz="2100" b="0" dirty="0" smtClean="0"/>
          </a:p>
          <a:p>
            <a:pPr eaLnBrk="1" hangingPunct="1">
              <a:buFontTx/>
              <a:buNone/>
            </a:pPr>
            <a:r>
              <a:rPr lang="en-US" sz="2100" b="0" dirty="0" smtClean="0"/>
              <a:t>	- Most packages have more than one serving.</a:t>
            </a:r>
          </a:p>
          <a:p>
            <a:pPr eaLnBrk="1" hangingPunct="1">
              <a:buFontTx/>
              <a:buNone/>
            </a:pPr>
            <a:endParaRPr lang="en-US" sz="2100" b="0" dirty="0" smtClean="0"/>
          </a:p>
          <a:p>
            <a:pPr eaLnBrk="1" hangingPunct="1">
              <a:buFontTx/>
              <a:buNone/>
            </a:pPr>
            <a:r>
              <a:rPr lang="en-US" sz="2100" b="0" dirty="0" smtClean="0"/>
              <a:t>	- Serving size help calculate/compare foods.</a:t>
            </a:r>
          </a:p>
          <a:p>
            <a:pPr eaLnBrk="1" hangingPunct="1">
              <a:buFontTx/>
              <a:buNone/>
            </a:pPr>
            <a:endParaRPr lang="en-US" sz="2100" b="0" dirty="0" smtClean="0"/>
          </a:p>
          <a:p>
            <a:pPr eaLnBrk="1" hangingPunct="1">
              <a:buFontTx/>
              <a:buNone/>
            </a:pPr>
            <a:r>
              <a:rPr lang="en-US" sz="2100" b="0" dirty="0" smtClean="0"/>
              <a:t>	- It is okay to eat more or less of a serving, but you must calculate that in for your recommended daily amounts for the remainder of the day.</a:t>
            </a:r>
          </a:p>
        </p:txBody>
      </p:sp>
      <p:pic>
        <p:nvPicPr>
          <p:cNvPr id="17410" name="Picture 2" descr="https://encrypted-tbn0.gstatic.com/images?q=tbn:ANd9GcREWSCWFrjFRnCjL396SCqcmFUF_2fvc9tlGVbJ4JWoCu2OSXdK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7679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#2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977640" cy="35798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000" u="sng" dirty="0" smtClean="0">
                <a:solidFill>
                  <a:srgbClr val="FF0000"/>
                </a:solidFill>
              </a:rPr>
              <a:t>Check Calories</a:t>
            </a:r>
            <a:endParaRPr lang="en-US" sz="2000" b="1" u="sng" dirty="0" smtClean="0"/>
          </a:p>
          <a:p>
            <a:pPr eaLnBrk="1" hangingPunct="1">
              <a:buFontTx/>
              <a:buNone/>
              <a:defRPr/>
            </a:pPr>
            <a:r>
              <a:rPr lang="en-US" sz="1800" b="0" dirty="0"/>
              <a:t>	</a:t>
            </a:r>
            <a:r>
              <a:rPr lang="en-US" sz="1800" b="0" dirty="0" smtClean="0"/>
              <a:t>- Find your calories on your label.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/>
              <a:t>	</a:t>
            </a:r>
            <a:endParaRPr lang="en-US" sz="1800" b="0" dirty="0" smtClean="0"/>
          </a:p>
          <a:p>
            <a:pPr eaLnBrk="1" hangingPunct="1">
              <a:buFontTx/>
              <a:buNone/>
              <a:defRPr/>
            </a:pPr>
            <a:r>
              <a:rPr lang="en-US" sz="1800" b="0" dirty="0"/>
              <a:t>	</a:t>
            </a:r>
            <a:r>
              <a:rPr lang="en-US" sz="1800" b="0" dirty="0" smtClean="0"/>
              <a:t>- This is calories </a:t>
            </a:r>
            <a:r>
              <a:rPr lang="en-US" sz="1800" b="0" dirty="0" smtClean="0">
                <a:solidFill>
                  <a:srgbClr val="C00000"/>
                </a:solidFill>
              </a:rPr>
              <a:t>per serving</a:t>
            </a:r>
            <a:r>
              <a:rPr lang="en-US" sz="1800" b="0" dirty="0" smtClean="0"/>
              <a:t>, not per package.</a:t>
            </a:r>
          </a:p>
          <a:p>
            <a:pPr eaLnBrk="1" hangingPunct="1">
              <a:buFontTx/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800" b="1" dirty="0" smtClean="0">
              <a:solidFill>
                <a:schemeClr val="accent6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Stand up if you think you have </a:t>
            </a:r>
          </a:p>
          <a:p>
            <a:pPr eaLnBrk="1" hangingPunct="1">
              <a:buFontTx/>
              <a:buNone/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a food that is high in calories. 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5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3962400"/>
            <a:ext cx="3810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386" name="Picture 2" descr="https://encrypted-tbn2.gstatic.com/images?q=tbn:ANd9GcSIHrnAHNzEqDt5RBcy2ipVLMQkGWnpKneyJeh5KxQY6rGUT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6" y="1752600"/>
            <a:ext cx="406695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2876" y="407691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Multiply Calories by Servings Eaten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#3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Limit These Nutrients</a:t>
            </a:r>
          </a:p>
          <a:p>
            <a:pPr eaLnBrk="1" hangingPunct="1">
              <a:buFontTx/>
              <a:buNone/>
            </a:pPr>
            <a:r>
              <a:rPr lang="en-US" sz="2500" dirty="0" smtClean="0"/>
              <a:t>	</a:t>
            </a:r>
          </a:p>
          <a:p>
            <a:pPr algn="ctr" eaLnBrk="1" hangingPunct="1">
              <a:buFontTx/>
              <a:buNone/>
            </a:pPr>
            <a:endParaRPr lang="en-US" sz="2500" b="1" dirty="0" smtClean="0"/>
          </a:p>
          <a:p>
            <a:pPr algn="ctr" eaLnBrk="1" hangingPunct="1">
              <a:buFontTx/>
              <a:buNone/>
            </a:pPr>
            <a:r>
              <a:rPr lang="en-US" sz="2000" b="1" dirty="0" smtClean="0"/>
              <a:t>Why should you limit </a:t>
            </a:r>
            <a:r>
              <a:rPr lang="en-US" sz="2000" b="1" dirty="0" smtClean="0">
                <a:solidFill>
                  <a:srgbClr val="00B050"/>
                </a:solidFill>
              </a:rPr>
              <a:t>fat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7030A0"/>
                </a:solidFill>
              </a:rPr>
              <a:t>cholesterol</a:t>
            </a:r>
            <a:r>
              <a:rPr lang="en-US" sz="2000" b="1" dirty="0" smtClean="0"/>
              <a:t>, and </a:t>
            </a:r>
            <a:r>
              <a:rPr lang="en-US" sz="2000" b="1" dirty="0" smtClean="0">
                <a:solidFill>
                  <a:schemeClr val="accent2"/>
                </a:solidFill>
              </a:rPr>
              <a:t>sodium</a:t>
            </a:r>
            <a:r>
              <a:rPr lang="en-US" sz="2000" b="1" dirty="0" smtClean="0"/>
              <a:t>?</a:t>
            </a:r>
          </a:p>
          <a:p>
            <a:pPr eaLnBrk="1" hangingPunct="1">
              <a:buFontTx/>
              <a:buNone/>
            </a:pPr>
            <a:endParaRPr lang="en-US" sz="25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624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(next slide)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http://chriskresser.com/wp-content/uploads/Salt-Chi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#3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Limit These Nutrients</a:t>
            </a:r>
          </a:p>
          <a:p>
            <a:pPr eaLnBrk="1" hangingPunct="1">
              <a:buFontTx/>
              <a:buNone/>
            </a:pPr>
            <a:r>
              <a:rPr lang="en-US" sz="25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sz="2200" dirty="0" smtClean="0">
                <a:solidFill>
                  <a:srgbClr val="00B050"/>
                </a:solidFill>
              </a:rPr>
              <a:t>		Too much fat, cholesterol, and sodium can cause:</a:t>
            </a:r>
          </a:p>
          <a:p>
            <a:pPr eaLnBrk="1" hangingPunct="1">
              <a:buFontTx/>
              <a:buNone/>
            </a:pPr>
            <a:r>
              <a:rPr lang="en-US" sz="2200" dirty="0" smtClean="0"/>
              <a:t>				</a:t>
            </a:r>
          </a:p>
          <a:p>
            <a:pPr eaLnBrk="1" hangingPunct="1">
              <a:buFontTx/>
              <a:buNone/>
            </a:pPr>
            <a:r>
              <a:rPr lang="en-US" sz="2200" b="0" dirty="0"/>
              <a:t>	</a:t>
            </a:r>
            <a:r>
              <a:rPr lang="en-US" sz="2200" b="0" dirty="0" smtClean="0"/>
              <a:t>		heart disease		high blood pressure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		stroke</a:t>
            </a:r>
            <a:r>
              <a:rPr lang="en-US" sz="2200" b="0" dirty="0"/>
              <a:t>	</a:t>
            </a:r>
            <a:r>
              <a:rPr lang="en-US" sz="2200" b="0" dirty="0" smtClean="0"/>
              <a:t>		diabetes</a:t>
            </a:r>
          </a:p>
          <a:p>
            <a:pPr eaLnBrk="1" hangingPunct="1">
              <a:buFontTx/>
              <a:buNone/>
            </a:pPr>
            <a:r>
              <a:rPr lang="en-US" sz="2200" b="0" dirty="0" smtClean="0"/>
              <a:t>		</a:t>
            </a:r>
            <a:r>
              <a:rPr lang="en-US" sz="2200" b="0" dirty="0"/>
              <a:t>	</a:t>
            </a:r>
            <a:r>
              <a:rPr lang="en-US" sz="2200" b="0" dirty="0" smtClean="0"/>
              <a:t>cancer</a:t>
            </a:r>
            <a:r>
              <a:rPr lang="en-US" sz="2200" b="0" dirty="0"/>
              <a:t>	</a:t>
            </a:r>
            <a:r>
              <a:rPr lang="en-US" sz="2200" b="0" dirty="0" smtClean="0"/>
              <a:t>		obesity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47108" name="Picture 2" descr="http://www.dfcorp.com/xSites/Mortgage/DiamondFundingCorporation/Content/UploadedFiles/600px-No_sign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Other Sugars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Double Sugar </a:t>
            </a:r>
            <a:r>
              <a:rPr lang="en-US" sz="2000" dirty="0" smtClean="0"/>
              <a:t>= </a:t>
            </a:r>
            <a:r>
              <a:rPr lang="en-US" sz="2000" b="0" dirty="0" smtClean="0"/>
              <a:t>made of two single sugar molecules.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COMMON DOUBLE SUGARS:</a:t>
            </a:r>
          </a:p>
          <a:p>
            <a:endParaRPr lang="en-US" sz="2000" b="0" dirty="0"/>
          </a:p>
          <a:p>
            <a:r>
              <a:rPr lang="en-US" sz="2000" b="0" dirty="0" smtClean="0"/>
              <a:t>1.) </a:t>
            </a:r>
            <a:r>
              <a:rPr lang="en-US" sz="2000" dirty="0" smtClean="0">
                <a:solidFill>
                  <a:srgbClr val="00B050"/>
                </a:solidFill>
              </a:rPr>
              <a:t>Lactose: </a:t>
            </a:r>
            <a:r>
              <a:rPr lang="en-US" sz="2000" b="0" dirty="0" smtClean="0"/>
              <a:t>found in dairy products.</a:t>
            </a:r>
          </a:p>
          <a:p>
            <a:r>
              <a:rPr lang="en-US" sz="2000" b="0" dirty="0" smtClean="0"/>
              <a:t>2.) </a:t>
            </a:r>
            <a:r>
              <a:rPr lang="en-US" sz="2000" dirty="0" smtClean="0">
                <a:solidFill>
                  <a:srgbClr val="00B050"/>
                </a:solidFill>
              </a:rPr>
              <a:t>Sucrose: </a:t>
            </a:r>
            <a:r>
              <a:rPr lang="en-US" sz="2000" b="0" dirty="0" smtClean="0"/>
              <a:t>found in candies &amp; baked goods.</a:t>
            </a:r>
          </a:p>
          <a:p>
            <a:endParaRPr lang="en-US" sz="2000" b="0" dirty="0"/>
          </a:p>
          <a:p>
            <a:endParaRPr lang="en-US" sz="2000" b="0" dirty="0" smtClean="0"/>
          </a:p>
          <a:p>
            <a:endParaRPr lang="en-US" sz="2000" b="0" dirty="0"/>
          </a:p>
          <a:p>
            <a:endParaRPr lang="en-US" sz="2000" b="0" dirty="0"/>
          </a:p>
        </p:txBody>
      </p:sp>
      <p:pic>
        <p:nvPicPr>
          <p:cNvPr id="4098" name="Picture 2" descr="https://encrypted-tbn2.gstatic.com/images?q=tbn:ANd9GcSJG_THYXX1jWCk2MXpeQo7PdsE1-ZCnWB-WTs-OhOZOY1dLX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7" y="2209800"/>
            <a:ext cx="26860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540" y="3810000"/>
            <a:ext cx="81534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#4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093622"/>
            <a:ext cx="8229600" cy="363077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Get Enough of These Nutrients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	- Your body needs over </a:t>
            </a:r>
            <a:r>
              <a:rPr lang="en-US" sz="1800" i="1" dirty="0" smtClean="0">
                <a:solidFill>
                  <a:srgbClr val="0070C0"/>
                </a:solidFill>
              </a:rPr>
              <a:t>40 nutrients </a:t>
            </a:r>
            <a:r>
              <a:rPr lang="en-US" sz="1800" b="0" dirty="0" smtClean="0"/>
              <a:t>to be healthy.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	</a:t>
            </a:r>
            <a:r>
              <a:rPr lang="en-US" sz="1800" dirty="0" smtClean="0">
                <a:solidFill>
                  <a:srgbClr val="7030A0"/>
                </a:solidFill>
              </a:rPr>
              <a:t>What foods are good for…?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		</a:t>
            </a:r>
            <a:r>
              <a:rPr lang="en-US" sz="1800" b="0" dirty="0" smtClean="0">
                <a:solidFill>
                  <a:srgbClr val="FF0000"/>
                </a:solidFill>
              </a:rPr>
              <a:t>(a) </a:t>
            </a:r>
            <a:r>
              <a:rPr lang="en-US" sz="1800" b="0" dirty="0" smtClean="0"/>
              <a:t>Vitamin A		</a:t>
            </a:r>
            <a:r>
              <a:rPr lang="en-US" sz="1800" b="0" dirty="0" smtClean="0">
                <a:solidFill>
                  <a:srgbClr val="FF0000"/>
                </a:solidFill>
              </a:rPr>
              <a:t>(b) </a:t>
            </a:r>
            <a:r>
              <a:rPr lang="en-US" sz="1800" b="0" dirty="0" smtClean="0"/>
              <a:t>Vitamin C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		</a:t>
            </a:r>
            <a:r>
              <a:rPr lang="en-US" sz="1800" b="0" dirty="0" smtClean="0">
                <a:solidFill>
                  <a:srgbClr val="FF0000"/>
                </a:solidFill>
              </a:rPr>
              <a:t>(c) </a:t>
            </a:r>
            <a:r>
              <a:rPr lang="en-US" sz="1800" b="0" dirty="0" smtClean="0"/>
              <a:t>Calcium		</a:t>
            </a:r>
            <a:r>
              <a:rPr lang="en-US" sz="1800" b="0" dirty="0" smtClean="0">
                <a:solidFill>
                  <a:srgbClr val="FF0000"/>
                </a:solidFill>
              </a:rPr>
              <a:t>(d) </a:t>
            </a:r>
            <a:r>
              <a:rPr lang="en-US" sz="1800" b="0" dirty="0" smtClean="0"/>
              <a:t>Iron</a:t>
            </a:r>
          </a:p>
          <a:p>
            <a:pPr eaLnBrk="1" hangingPunct="1">
              <a:buFontTx/>
              <a:buNone/>
            </a:pPr>
            <a:endParaRPr lang="en-US" sz="2000" b="0" dirty="0"/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Homework: </a:t>
            </a:r>
            <a:r>
              <a:rPr lang="en-US" sz="1800" b="0" dirty="0" smtClean="0"/>
              <a:t>Research </a:t>
            </a:r>
            <a:r>
              <a:rPr lang="en-US" sz="1800" dirty="0" smtClean="0">
                <a:solidFill>
                  <a:schemeClr val="accent2"/>
                </a:solidFill>
              </a:rPr>
              <a:t>3 Foods </a:t>
            </a:r>
            <a:r>
              <a:rPr lang="en-US" sz="1800" b="0" dirty="0" smtClean="0"/>
              <a:t>for the nutrients listed above. </a:t>
            </a:r>
          </a:p>
          <a:p>
            <a:pPr eaLnBrk="1" hangingPunct="1">
              <a:buFontTx/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               List the foods,  how much of each, and how it is beneficial to your body.</a:t>
            </a:r>
          </a:p>
        </p:txBody>
      </p:sp>
      <p:pic>
        <p:nvPicPr>
          <p:cNvPr id="11270" name="Picture 6" descr="http://www.vitamin-basics.com/uploads/pics/vitamin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1771452" cy="112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#5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3901440" cy="357984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Daily Value (DV)</a:t>
            </a:r>
          </a:p>
          <a:p>
            <a:pPr eaLnBrk="1" hangingPunct="1">
              <a:buFontTx/>
              <a:buNone/>
            </a:pPr>
            <a:r>
              <a:rPr lang="en-US" sz="1800" b="0" dirty="0" smtClean="0"/>
              <a:t>	- Determine if you are closer to a 2,000 calorie diet or a 2,500 calorie diet.</a:t>
            </a:r>
          </a:p>
          <a:p>
            <a:pPr eaLnBrk="1" hangingPunct="1">
              <a:buFontTx/>
              <a:buNone/>
            </a:pPr>
            <a:endParaRPr lang="en-US" sz="1800" b="0" dirty="0" smtClean="0"/>
          </a:p>
          <a:p>
            <a:pPr eaLnBrk="1" hangingPunct="1">
              <a:buFontTx/>
              <a:buNone/>
            </a:pPr>
            <a:r>
              <a:rPr lang="en-US" sz="1800" b="0" dirty="0" smtClean="0"/>
              <a:t>	- Circle the column that you are closer to. This will help you understand your recommended daily values.</a:t>
            </a:r>
          </a:p>
        </p:txBody>
      </p:sp>
      <p:pic>
        <p:nvPicPr>
          <p:cNvPr id="10244" name="Picture 4" descr="http://www.ncpad.org/contentimages/45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362880" cy="46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uble Bracket 3"/>
          <p:cNvSpPr/>
          <p:nvPr/>
        </p:nvSpPr>
        <p:spPr>
          <a:xfrm>
            <a:off x="5639140" y="3271284"/>
            <a:ext cx="2971800" cy="1518652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4511040" cy="3579849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% Daily Value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 smtClean="0"/>
              <a:t>	- </a:t>
            </a:r>
            <a:r>
              <a:rPr lang="en-US" sz="1800" b="0" dirty="0"/>
              <a:t>P</a:t>
            </a:r>
            <a:r>
              <a:rPr lang="en-US" sz="1800" b="0" dirty="0" smtClean="0"/>
              <a:t>ercentages are for a 2,000 calorie diet.</a:t>
            </a:r>
          </a:p>
          <a:p>
            <a:pPr eaLnBrk="1" hangingPunct="1">
              <a:buFontTx/>
              <a:buNone/>
              <a:defRPr/>
            </a:pPr>
            <a:endParaRPr lang="en-US" sz="1800" b="0" dirty="0"/>
          </a:p>
          <a:p>
            <a:pPr eaLnBrk="1" hangingPunct="1">
              <a:buFontTx/>
              <a:buNone/>
              <a:defRPr/>
            </a:pPr>
            <a:r>
              <a:rPr lang="en-US" sz="1800" b="0" dirty="0" smtClean="0"/>
              <a:t>	- Not everyone is on a 2,000 calorie diet.</a:t>
            </a:r>
          </a:p>
          <a:p>
            <a:pPr eaLnBrk="1" hangingPunct="1">
              <a:buFontTx/>
              <a:buNone/>
              <a:defRPr/>
            </a:pPr>
            <a:endParaRPr lang="en-US" sz="1800" b="0" dirty="0"/>
          </a:p>
          <a:p>
            <a:pPr eaLnBrk="1" hangingPunct="1">
              <a:buFontTx/>
              <a:buNone/>
              <a:defRPr/>
            </a:pPr>
            <a:r>
              <a:rPr lang="en-US" sz="1800" b="0" dirty="0" smtClean="0"/>
              <a:t>	- Many of you will have %’s lower or higher.</a:t>
            </a:r>
          </a:p>
          <a:p>
            <a:pPr eaLnBrk="1" hangingPunct="1">
              <a:buFontTx/>
              <a:buNone/>
              <a:defRPr/>
            </a:pPr>
            <a:endParaRPr lang="en-US" sz="1800" dirty="0"/>
          </a:p>
          <a:p>
            <a:pPr eaLnBrk="1" hangingPunct="1">
              <a:buFontTx/>
              <a:buNone/>
              <a:defRPr/>
            </a:pPr>
            <a:r>
              <a:rPr lang="en-US" sz="1800" b="1" i="1" dirty="0" smtClean="0">
                <a:solidFill>
                  <a:schemeClr val="accent2"/>
                </a:solidFill>
              </a:rPr>
              <a:t>Would a person with a calorie diet higher than 2,000 have lower or higher percentages shown on the label? </a:t>
            </a:r>
            <a:r>
              <a:rPr lang="en-US" sz="1800" b="1" i="1" dirty="0" smtClean="0">
                <a:solidFill>
                  <a:srgbClr val="C00000"/>
                </a:solidFill>
              </a:rPr>
              <a:t>(next slide)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encrypted-tbn1.gstatic.com/images?q=tbn:ANd9GcTvih91bUxGtO6memwdWAK1YcYzKTobRlS2laQWMKPHvzV4f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362200" cy="308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6720840" cy="357984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</a:t>
            </a:r>
            <a:endParaRPr lang="en-US" sz="2500" dirty="0" smtClean="0"/>
          </a:p>
          <a:p>
            <a:pPr eaLnBrk="1" hangingPunct="1">
              <a:buFontTx/>
              <a:buNone/>
              <a:defRPr/>
            </a:pPr>
            <a:endParaRPr lang="en-US" sz="2500" b="1" dirty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500" b="1" dirty="0" smtClean="0">
                <a:solidFill>
                  <a:srgbClr val="00B050"/>
                </a:solidFill>
              </a:rPr>
              <a:t>	+</a:t>
            </a:r>
            <a:r>
              <a:rPr lang="en-US" sz="2500" b="1" dirty="0" smtClean="0">
                <a:solidFill>
                  <a:schemeClr val="accent6"/>
                </a:solidFill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</a:rPr>
              <a:t>2,000 Calorie Diet 	= 	Lower %</a:t>
            </a:r>
          </a:p>
          <a:p>
            <a:pPr algn="ctr" eaLnBrk="1" hangingPunct="1">
              <a:buFontTx/>
              <a:buNone/>
              <a:defRPr/>
            </a:pPr>
            <a:endParaRPr lang="en-US" sz="2500" b="1" dirty="0">
              <a:solidFill>
                <a:schemeClr val="accent6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500" b="1" dirty="0" smtClean="0">
                <a:solidFill>
                  <a:srgbClr val="FF0000"/>
                </a:solidFill>
              </a:rPr>
              <a:t>	-</a:t>
            </a:r>
            <a:r>
              <a:rPr lang="en-US" sz="2500" b="1" dirty="0" smtClean="0">
                <a:solidFill>
                  <a:schemeClr val="accent6"/>
                </a:solidFill>
              </a:rPr>
              <a:t> </a:t>
            </a:r>
            <a:r>
              <a:rPr lang="en-US" sz="2500" b="1" dirty="0" smtClean="0">
                <a:solidFill>
                  <a:srgbClr val="7030A0"/>
                </a:solidFill>
              </a:rPr>
              <a:t>2,000 Calorie Diet 	= 	Higher %</a:t>
            </a:r>
            <a:endParaRPr lang="en-US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Sample Label – Section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429000" cy="3276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Ingredients</a:t>
            </a:r>
          </a:p>
          <a:p>
            <a:pPr eaLnBrk="1" hangingPunct="1">
              <a:buFontTx/>
              <a:buNone/>
              <a:defRPr/>
            </a:pPr>
            <a:r>
              <a:rPr lang="en-US" sz="1800" b="0" dirty="0"/>
              <a:t>	</a:t>
            </a:r>
            <a:r>
              <a:rPr lang="en-US" sz="1800" b="0" dirty="0" smtClean="0"/>
              <a:t>- Ingredients are listed in descending order by weight </a:t>
            </a:r>
            <a:r>
              <a:rPr lang="en-US" sz="1800" b="0" dirty="0" smtClean="0">
                <a:solidFill>
                  <a:srgbClr val="00B050"/>
                </a:solidFill>
              </a:rPr>
              <a:t>(most to least).</a:t>
            </a:r>
          </a:p>
          <a:p>
            <a:pPr eaLnBrk="1" hangingPunct="1">
              <a:buFontTx/>
              <a:buNone/>
              <a:defRPr/>
            </a:pPr>
            <a:endParaRPr lang="en-US" sz="1800" b="0" dirty="0"/>
          </a:p>
          <a:p>
            <a:pPr eaLnBrk="1" hangingPunct="1">
              <a:buFontTx/>
              <a:buNone/>
              <a:defRPr/>
            </a:pPr>
            <a:r>
              <a:rPr lang="en-US" sz="1800" b="0" dirty="0" smtClean="0"/>
              <a:t>	- </a:t>
            </a:r>
            <a:r>
              <a:rPr lang="en-US" sz="1800" i="1" dirty="0" smtClean="0">
                <a:solidFill>
                  <a:schemeClr val="accent6"/>
                </a:solidFill>
              </a:rPr>
              <a:t>Be careful of ingredients (allergies, different names).</a:t>
            </a:r>
          </a:p>
        </p:txBody>
      </p:sp>
      <p:pic>
        <p:nvPicPr>
          <p:cNvPr id="7170" name="Picture 2" descr="https://encrypted-tbn0.gstatic.com/images?q=tbn:ANd9GcQmGDhNt_3HVV6I25yoaGT9XwWAxVOrmaVuDKv-RSQH7Vm_wmRI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9158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Food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219200"/>
            <a:ext cx="6310423" cy="3579849"/>
          </a:xfrm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Video</a:t>
            </a:r>
          </a:p>
          <a:p>
            <a:pPr algn="ctr"/>
            <a:r>
              <a:rPr lang="en-US" sz="3600" dirty="0" smtClean="0"/>
              <a:t>The Food Label &amp; You (28:48)</a:t>
            </a:r>
          </a:p>
          <a:p>
            <a:pPr algn="ctr"/>
            <a:endParaRPr lang="en-US" sz="3600" dirty="0"/>
          </a:p>
          <a:p>
            <a:pPr algn="ctr"/>
            <a:r>
              <a:rPr lang="en-US" sz="2000" dirty="0" smtClean="0">
                <a:hlinkClick r:id="rId2" action="ppaction://hlinkfile"/>
              </a:rPr>
              <a:t>CLICK HERE</a:t>
            </a:r>
            <a:endParaRPr lang="en-US" sz="2000" dirty="0" smtClean="0"/>
          </a:p>
        </p:txBody>
      </p:sp>
      <p:pic>
        <p:nvPicPr>
          <p:cNvPr id="1026" name="Picture 2" descr="https://encrypted-tbn1.gstatic.com/images?q=tbn:ANd9GcRxWyFbZ6h1LhPB9lUeBw76ITnoXOkNMnZcqd9GTlSc7QsuqO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Myths vs.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sz="2200" b="1" i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i="1" dirty="0" smtClean="0">
                <a:solidFill>
                  <a:srgbClr val="FF0000"/>
                </a:solidFill>
              </a:rPr>
              <a:t>Myth: </a:t>
            </a:r>
            <a:r>
              <a:rPr lang="en-US" sz="2200" dirty="0" smtClean="0"/>
              <a:t>statement that may by widely accepted, but is not true.</a:t>
            </a:r>
          </a:p>
          <a:p>
            <a:pPr eaLnBrk="1" hangingPunct="1">
              <a:buFontTx/>
              <a:buNone/>
              <a:defRPr/>
            </a:pPr>
            <a:endParaRPr lang="en-US" sz="2200" dirty="0"/>
          </a:p>
          <a:p>
            <a:pPr eaLnBrk="1" hangingPunct="1">
              <a:buFontTx/>
              <a:buNone/>
              <a:defRPr/>
            </a:pPr>
            <a:r>
              <a:rPr lang="en-US" sz="2200" b="1" i="1" dirty="0" smtClean="0">
                <a:solidFill>
                  <a:srgbClr val="FF0000"/>
                </a:solidFill>
              </a:rPr>
              <a:t>Fact: </a:t>
            </a:r>
            <a:r>
              <a:rPr lang="en-US" sz="2200" dirty="0" smtClean="0"/>
              <a:t>a statement that is true.</a:t>
            </a:r>
          </a:p>
          <a:p>
            <a:pPr eaLnBrk="1" hangingPunct="1">
              <a:buFontTx/>
              <a:buNone/>
              <a:defRPr/>
            </a:pPr>
            <a:endParaRPr lang="en-US" sz="2200" dirty="0"/>
          </a:p>
          <a:p>
            <a:pPr algn="ctr" eaLnBrk="1" hangingPunct="1">
              <a:buFontTx/>
              <a:buNone/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Lets explore some nutrition statements…</a:t>
            </a:r>
            <a:endParaRPr lang="en-US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038600"/>
            <a:ext cx="8305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Nutrition statements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686800" cy="35798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(1) </a:t>
            </a:r>
            <a:r>
              <a:rPr lang="en-US" b="0" dirty="0"/>
              <a:t>It doesn’t matter what you eat as long as you are eating from all 5 food groups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2) </a:t>
            </a:r>
            <a:r>
              <a:rPr lang="en-US" b="0" dirty="0"/>
              <a:t>Certain foods make you gain weight easier than others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0" dirty="0" smtClean="0"/>
              <a:t>The </a:t>
            </a:r>
            <a:r>
              <a:rPr lang="en-US" b="0" dirty="0"/>
              <a:t>main food group most people need to concentrate on eating more of is the Meat and Beans group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 smtClean="0">
                <a:solidFill>
                  <a:srgbClr val="FF0000"/>
                </a:solidFill>
              </a:rPr>
              <a:t>(4) </a:t>
            </a:r>
            <a:r>
              <a:rPr lang="en-US" b="0" dirty="0" smtClean="0"/>
              <a:t>Only about </a:t>
            </a:r>
            <a:r>
              <a:rPr lang="en-US" b="0" dirty="0"/>
              <a:t>40% of your </a:t>
            </a:r>
            <a:r>
              <a:rPr lang="en-US" b="0" dirty="0" smtClean="0"/>
              <a:t>total calories </a:t>
            </a:r>
            <a:r>
              <a:rPr lang="en-US" b="0" dirty="0"/>
              <a:t>should come from fats that you eat</a:t>
            </a:r>
            <a:r>
              <a:rPr lang="en-US" b="0" dirty="0" smtClean="0"/>
              <a:t>.</a:t>
            </a:r>
            <a:endParaRPr lang="en-US" b="0" dirty="0"/>
          </a:p>
          <a:p>
            <a:r>
              <a:rPr lang="en-US" dirty="0" smtClean="0">
                <a:solidFill>
                  <a:srgbClr val="7030A0"/>
                </a:solidFill>
              </a:rPr>
              <a:t>(5) </a:t>
            </a:r>
            <a:r>
              <a:rPr lang="en-US" b="0" dirty="0"/>
              <a:t>Wash your hands for 10 seconds before eating or cooking.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(6) </a:t>
            </a:r>
            <a:r>
              <a:rPr lang="en-US" b="0" dirty="0"/>
              <a:t>If you quit salting your food, your diet will be low in sodium.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(7) </a:t>
            </a:r>
            <a:r>
              <a:rPr lang="en-US" b="0" dirty="0"/>
              <a:t>Alcohol contains nutrients not found in food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dirty="0" smtClean="0">
                <a:solidFill>
                  <a:srgbClr val="00B050"/>
                </a:solidFill>
              </a:rPr>
              <a:t>Homework:   </a:t>
            </a:r>
            <a:r>
              <a:rPr lang="en-US" dirty="0" smtClean="0"/>
              <a:t>Research your statement and decide if it is a myth or fact. Provide cited research.</a:t>
            </a:r>
            <a:endParaRPr lang="en-US" dirty="0"/>
          </a:p>
          <a:p>
            <a:endParaRPr lang="en-US" b="0" dirty="0"/>
          </a:p>
          <a:p>
            <a:endParaRPr lang="en-US" dirty="0"/>
          </a:p>
        </p:txBody>
      </p:sp>
      <p:pic>
        <p:nvPicPr>
          <p:cNvPr id="22530" name="Picture 2" descr="https://encrypted-tbn3.gstatic.com/images?q=tbn:ANd9GcT3lbuBwV1G_nxyk2NheJWRdDsqHq8LaHqZx-tkcdy1BOs1URzm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89729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60" y="1100628"/>
            <a:ext cx="4511040" cy="3852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 smtClean="0">
                <a:solidFill>
                  <a:srgbClr val="7030A0"/>
                </a:solidFill>
              </a:rPr>
              <a:t>(1) </a:t>
            </a:r>
            <a:r>
              <a:rPr lang="en-US" sz="1800" b="0" dirty="0" smtClean="0"/>
              <a:t>It doesn’t matter what you eat as long as you are eating from all 5 food groups.</a:t>
            </a:r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Eating </a:t>
            </a:r>
            <a:r>
              <a:rPr lang="en-US" sz="1800" dirty="0">
                <a:solidFill>
                  <a:srgbClr val="0070C0"/>
                </a:solidFill>
              </a:rPr>
              <a:t>from all 5 food groups is a </a:t>
            </a:r>
            <a:r>
              <a:rPr lang="en-US" sz="1800" dirty="0" smtClean="0">
                <a:solidFill>
                  <a:srgbClr val="0070C0"/>
                </a:solidFill>
              </a:rPr>
              <a:t>start!</a:t>
            </a:r>
          </a:p>
          <a:p>
            <a:pPr marL="0" indent="0"/>
            <a:endParaRPr lang="en-US" sz="1800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Eat </a:t>
            </a:r>
            <a:r>
              <a:rPr lang="en-US" sz="1800" dirty="0">
                <a:solidFill>
                  <a:srgbClr val="00B050"/>
                </a:solidFill>
              </a:rPr>
              <a:t>from a variety of foods within each food group (different nutrients</a:t>
            </a:r>
            <a:r>
              <a:rPr lang="en-US" sz="1800" dirty="0" smtClean="0">
                <a:solidFill>
                  <a:srgbClr val="00B050"/>
                </a:solidFill>
              </a:rPr>
              <a:t>).</a:t>
            </a:r>
          </a:p>
          <a:p>
            <a:pPr marL="0" indent="0"/>
            <a:endParaRPr lang="en-US" sz="18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Eat </a:t>
            </a:r>
            <a:r>
              <a:rPr lang="en-US" sz="1800" dirty="0">
                <a:solidFill>
                  <a:srgbClr val="7030A0"/>
                </a:solidFill>
              </a:rPr>
              <a:t>the # of calories that you burn through daily activity.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5978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Myth vs. fact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4953000" cy="3928572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(2) </a:t>
            </a:r>
            <a:r>
              <a:rPr lang="en-US" sz="1800" b="0" dirty="0"/>
              <a:t>Certain foods make you gain weight easier than others.</a:t>
            </a:r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A </a:t>
            </a:r>
            <a:r>
              <a:rPr lang="en-US" sz="1800" dirty="0">
                <a:solidFill>
                  <a:srgbClr val="7030A0"/>
                </a:solidFill>
              </a:rPr>
              <a:t>calorie is a </a:t>
            </a:r>
            <a:r>
              <a:rPr lang="en-US" sz="1800" dirty="0" smtClean="0">
                <a:solidFill>
                  <a:srgbClr val="7030A0"/>
                </a:solidFill>
              </a:rPr>
              <a:t>calorie!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Some </a:t>
            </a:r>
            <a:r>
              <a:rPr lang="en-US" sz="1800" dirty="0">
                <a:solidFill>
                  <a:srgbClr val="00B050"/>
                </a:solidFill>
              </a:rPr>
              <a:t>foods do have more calories than </a:t>
            </a:r>
            <a:r>
              <a:rPr lang="en-US" sz="1800" dirty="0" smtClean="0">
                <a:solidFill>
                  <a:srgbClr val="00B050"/>
                </a:solidFill>
              </a:rPr>
              <a:t>others.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Eating </a:t>
            </a:r>
            <a:r>
              <a:rPr lang="en-US" sz="1800" dirty="0">
                <a:solidFill>
                  <a:srgbClr val="0070C0"/>
                </a:solidFill>
              </a:rPr>
              <a:t>too many total calories is what makes you gain weight, not the food </a:t>
            </a:r>
            <a:r>
              <a:rPr lang="en-US" sz="1800" dirty="0" smtClean="0">
                <a:solidFill>
                  <a:srgbClr val="0070C0"/>
                </a:solidFill>
              </a:rPr>
              <a:t>itself.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b="0" dirty="0"/>
          </a:p>
          <a:p>
            <a:endParaRPr lang="en-US" dirty="0"/>
          </a:p>
        </p:txBody>
      </p:sp>
      <p:pic>
        <p:nvPicPr>
          <p:cNvPr id="24580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15978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4191000"/>
            <a:ext cx="2743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0" y="431755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3,500 Calories = 1 Pound</a:t>
            </a:r>
          </a:p>
        </p:txBody>
      </p:sp>
    </p:spTree>
    <p:extLst>
      <p:ext uri="{BB962C8B-B14F-4D97-AF65-F5344CB8AC3E}">
        <p14:creationId xmlns:p14="http://schemas.microsoft.com/office/powerpoint/2010/main" val="1694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Complex Carbs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Starches: </a:t>
            </a:r>
            <a:r>
              <a:rPr lang="en-US" sz="2000" b="0" dirty="0"/>
              <a:t>many sugar molecules that are linked </a:t>
            </a:r>
            <a:r>
              <a:rPr lang="en-US" sz="2000" b="0" dirty="0" smtClean="0"/>
              <a:t>together.</a:t>
            </a:r>
          </a:p>
          <a:p>
            <a:endParaRPr lang="en-US" sz="2000" b="0" dirty="0"/>
          </a:p>
          <a:p>
            <a:r>
              <a:rPr lang="en-US" sz="2000" b="0" i="1" dirty="0" smtClean="0">
                <a:solidFill>
                  <a:srgbClr val="FF0000"/>
                </a:solidFill>
              </a:rPr>
              <a:t>Must be broken down into simple sugars to use for energy.</a:t>
            </a:r>
          </a:p>
          <a:p>
            <a:endParaRPr lang="en-US" sz="2000" b="0" i="1" dirty="0">
              <a:solidFill>
                <a:srgbClr val="FF0000"/>
              </a:solidFill>
            </a:endParaRPr>
          </a:p>
          <a:p>
            <a:r>
              <a:rPr lang="en-US" sz="2000" i="1" u="sng" dirty="0" smtClean="0">
                <a:solidFill>
                  <a:srgbClr val="00B050"/>
                </a:solidFill>
              </a:rPr>
              <a:t>Where to find starches?</a:t>
            </a:r>
          </a:p>
          <a:p>
            <a:pPr marL="457200" indent="-457200">
              <a:buAutoNum type="arabicPeriod"/>
            </a:pPr>
            <a:r>
              <a:rPr lang="en-US" sz="2000" b="0" dirty="0" smtClean="0"/>
              <a:t>Starchy Vegetables (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potatoes</a:t>
            </a:r>
            <a:r>
              <a:rPr lang="en-US" sz="2000" b="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000" b="0" dirty="0" smtClean="0"/>
              <a:t>Legumes (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beans &amp; peas</a:t>
            </a:r>
            <a:r>
              <a:rPr lang="en-US" sz="2000" b="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000" b="0" dirty="0" smtClean="0"/>
              <a:t>Grains (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rice, corn wheat</a:t>
            </a:r>
            <a:r>
              <a:rPr lang="en-US" sz="2000" b="0" dirty="0" smtClean="0"/>
              <a:t>)</a:t>
            </a:r>
          </a:p>
          <a:p>
            <a:pPr marL="457200" indent="-457200">
              <a:buAutoNum type="arabicPeriod"/>
            </a:pPr>
            <a:endParaRPr lang="en-US" sz="2000" b="0" dirty="0" smtClean="0">
              <a:solidFill>
                <a:srgbClr val="00B050"/>
              </a:solidFill>
            </a:endParaRPr>
          </a:p>
        </p:txBody>
      </p:sp>
      <p:pic>
        <p:nvPicPr>
          <p:cNvPr id="5122" name="Picture 2" descr="https://encrypted-tbn0.gstatic.com/images?q=tbn:ANd9GcR1ZCKfW4rSg0mr9lVWJtJiZzs9n4hiP69x1XnhnQbz7TXwcJm3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1447800" cy="12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Sm6Ty9bgCYrUkdZWNAbG9mC7pyKyjlUBRpcQwxY8kKtFebY4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6105"/>
            <a:ext cx="185576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00628"/>
            <a:ext cx="5257800" cy="3776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(3) </a:t>
            </a:r>
            <a:r>
              <a:rPr lang="en-US" sz="1800" dirty="0"/>
              <a:t>The main food group most people need to concentrate on eating more of is the Meat and Beans group.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endParaRPr lang="en-US" sz="1800" b="0" dirty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Emphasis </a:t>
            </a:r>
            <a:r>
              <a:rPr lang="en-US" sz="1800" dirty="0">
                <a:solidFill>
                  <a:srgbClr val="7030A0"/>
                </a:solidFill>
              </a:rPr>
              <a:t>is on eating more fruits, vegetables, whole grains, and fat free or low fat milk </a:t>
            </a:r>
            <a:r>
              <a:rPr lang="en-US" sz="1800" dirty="0" smtClean="0">
                <a:solidFill>
                  <a:srgbClr val="7030A0"/>
                </a:solidFill>
              </a:rPr>
              <a:t>products.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Most </a:t>
            </a:r>
            <a:r>
              <a:rPr lang="en-US" sz="1800" dirty="0">
                <a:solidFill>
                  <a:srgbClr val="00B050"/>
                </a:solidFill>
              </a:rPr>
              <a:t>Americans are getting more than enough protein (meats and beans).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8334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100628"/>
            <a:ext cx="5638800" cy="3928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(4) </a:t>
            </a:r>
            <a:r>
              <a:rPr lang="en-US" sz="1800" dirty="0"/>
              <a:t>Only about 40% of your total calories should come from fats that you eat.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25</a:t>
            </a:r>
            <a:r>
              <a:rPr lang="en-US" sz="1800" dirty="0">
                <a:solidFill>
                  <a:srgbClr val="7030A0"/>
                </a:solidFill>
              </a:rPr>
              <a:t>% - 35% of calories should come from </a:t>
            </a:r>
            <a:r>
              <a:rPr lang="en-US" sz="1800" dirty="0" smtClean="0">
                <a:solidFill>
                  <a:srgbClr val="7030A0"/>
                </a:solidFill>
              </a:rPr>
              <a:t>fat.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Most fat </a:t>
            </a:r>
            <a:r>
              <a:rPr lang="en-US" sz="1800" dirty="0">
                <a:solidFill>
                  <a:srgbClr val="0070C0"/>
                </a:solidFill>
              </a:rPr>
              <a:t>should be polyunsaturated and monounsaturated (fish, nuts, oils</a:t>
            </a:r>
            <a:r>
              <a:rPr lang="en-US" sz="1800" dirty="0" smtClean="0">
                <a:solidFill>
                  <a:srgbClr val="0070C0"/>
                </a:solidFill>
              </a:rPr>
              <a:t>).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Must </a:t>
            </a:r>
            <a:r>
              <a:rPr lang="en-US" sz="1800" dirty="0">
                <a:solidFill>
                  <a:srgbClr val="00B050"/>
                </a:solidFill>
              </a:rPr>
              <a:t>limit amounts of saturated fats (</a:t>
            </a:r>
            <a:r>
              <a:rPr lang="en-US" sz="1800" dirty="0" smtClean="0">
                <a:solidFill>
                  <a:srgbClr val="00B050"/>
                </a:solidFill>
              </a:rPr>
              <a:t>animal).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C00000"/>
                </a:solidFill>
              </a:rPr>
              <a:t>Eliminate </a:t>
            </a:r>
            <a:r>
              <a:rPr lang="en-US" sz="1800" dirty="0">
                <a:solidFill>
                  <a:srgbClr val="C00000"/>
                </a:solidFill>
              </a:rPr>
              <a:t>trans fats (processed and packaged foods).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90600"/>
            <a:ext cx="5867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2100" dirty="0" smtClean="0">
                <a:solidFill>
                  <a:srgbClr val="7030A0"/>
                </a:solidFill>
              </a:rPr>
              <a:t>(5</a:t>
            </a:r>
            <a:r>
              <a:rPr lang="en-US" sz="2100" dirty="0">
                <a:solidFill>
                  <a:srgbClr val="7030A0"/>
                </a:solidFill>
              </a:rPr>
              <a:t>) </a:t>
            </a:r>
            <a:r>
              <a:rPr lang="en-US" sz="2100" dirty="0"/>
              <a:t>Wash your hands for 10 seconds before eating or cooking.</a:t>
            </a:r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76,000,000 </a:t>
            </a:r>
            <a:r>
              <a:rPr lang="en-US" sz="1800" dirty="0">
                <a:solidFill>
                  <a:srgbClr val="7030A0"/>
                </a:solidFill>
              </a:rPr>
              <a:t>Americans get “Food Poisoning” </a:t>
            </a:r>
            <a:r>
              <a:rPr lang="en-US" sz="1800" dirty="0" smtClean="0">
                <a:solidFill>
                  <a:srgbClr val="7030A0"/>
                </a:solidFill>
              </a:rPr>
              <a:t>per year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20 </a:t>
            </a:r>
            <a:r>
              <a:rPr lang="en-US" sz="1800" dirty="0">
                <a:solidFill>
                  <a:srgbClr val="0070C0"/>
                </a:solidFill>
              </a:rPr>
              <a:t>seconds (30 better</a:t>
            </a:r>
            <a:r>
              <a:rPr lang="en-US" sz="1800" dirty="0" smtClean="0">
                <a:solidFill>
                  <a:srgbClr val="0070C0"/>
                </a:solidFill>
              </a:rPr>
              <a:t>)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Soap </a:t>
            </a:r>
            <a:r>
              <a:rPr lang="en-US" sz="1800" dirty="0">
                <a:solidFill>
                  <a:srgbClr val="00B050"/>
                </a:solidFill>
              </a:rPr>
              <a:t>&amp; Warm/Hot </a:t>
            </a:r>
            <a:r>
              <a:rPr lang="en-US" sz="1800" dirty="0" smtClean="0">
                <a:solidFill>
                  <a:srgbClr val="00B050"/>
                </a:solidFill>
              </a:rPr>
              <a:t>Water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C00000"/>
                </a:solidFill>
              </a:rPr>
              <a:t>Tops</a:t>
            </a:r>
            <a:r>
              <a:rPr lang="en-US" sz="1800" dirty="0">
                <a:solidFill>
                  <a:srgbClr val="C00000"/>
                </a:solidFill>
              </a:rPr>
              <a:t>, palms, between fingers, nails, up the </a:t>
            </a:r>
            <a:r>
              <a:rPr lang="en-US" sz="1800" dirty="0" smtClean="0">
                <a:solidFill>
                  <a:srgbClr val="C00000"/>
                </a:solidFill>
              </a:rPr>
              <a:t>wrist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chemeClr val="accent2"/>
                </a:solidFill>
              </a:rPr>
              <a:t>Dry </a:t>
            </a:r>
            <a:r>
              <a:rPr lang="en-US" sz="1800" dirty="0">
                <a:solidFill>
                  <a:schemeClr val="accent2"/>
                </a:solidFill>
              </a:rPr>
              <a:t>with a clean towel &amp; don’t recontamination!</a:t>
            </a:r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00628"/>
            <a:ext cx="5791200" cy="4004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(6) </a:t>
            </a:r>
            <a:r>
              <a:rPr lang="en-US" sz="1800" dirty="0"/>
              <a:t>If you quit salting your food, your diet will be low in sodium.</a:t>
            </a:r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Most eat </a:t>
            </a:r>
            <a:r>
              <a:rPr lang="en-US" sz="1800" dirty="0">
                <a:solidFill>
                  <a:srgbClr val="00B050"/>
                </a:solidFill>
              </a:rPr>
              <a:t>more salt than they </a:t>
            </a:r>
            <a:r>
              <a:rPr lang="en-US" sz="1800" dirty="0" smtClean="0">
                <a:solidFill>
                  <a:srgbClr val="00B050"/>
                </a:solidFill>
              </a:rPr>
              <a:t>need!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Not </a:t>
            </a:r>
            <a:r>
              <a:rPr lang="en-US" sz="1800" dirty="0">
                <a:solidFill>
                  <a:srgbClr val="7030A0"/>
                </a:solidFill>
              </a:rPr>
              <a:t>salting </a:t>
            </a:r>
            <a:r>
              <a:rPr lang="en-US" sz="1800" dirty="0" smtClean="0">
                <a:solidFill>
                  <a:srgbClr val="7030A0"/>
                </a:solidFill>
              </a:rPr>
              <a:t>= good start!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75</a:t>
            </a:r>
            <a:r>
              <a:rPr lang="en-US" sz="1800" dirty="0">
                <a:solidFill>
                  <a:srgbClr val="0070C0"/>
                </a:solidFill>
              </a:rPr>
              <a:t>% of sodium intake comes from packaged/processed </a:t>
            </a:r>
            <a:r>
              <a:rPr lang="en-US" sz="1800" dirty="0" smtClean="0">
                <a:solidFill>
                  <a:srgbClr val="0070C0"/>
                </a:solidFill>
              </a:rPr>
              <a:t>foods.</a:t>
            </a:r>
          </a:p>
          <a:p>
            <a:pPr marL="0" indent="0"/>
            <a:endParaRPr lang="en-US" sz="1800" b="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C00000"/>
                </a:solidFill>
              </a:rPr>
              <a:t>Best </a:t>
            </a:r>
            <a:r>
              <a:rPr lang="en-US" sz="1800" dirty="0">
                <a:solidFill>
                  <a:srgbClr val="C00000"/>
                </a:solidFill>
              </a:rPr>
              <a:t>= Read labels, limit those foods.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Myth vs. fact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960" y="1100628"/>
            <a:ext cx="4968240" cy="3852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sz="1800" dirty="0">
                <a:solidFill>
                  <a:srgbClr val="7030A0"/>
                </a:solidFill>
              </a:rPr>
              <a:t>(7) </a:t>
            </a:r>
            <a:r>
              <a:rPr lang="en-US" sz="1800" dirty="0"/>
              <a:t>Alcohol contains nutrients not found in food.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TRUTH: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7030A0"/>
                </a:solidFill>
              </a:rPr>
              <a:t>High </a:t>
            </a:r>
            <a:r>
              <a:rPr lang="en-US" sz="1800" dirty="0">
                <a:solidFill>
                  <a:srgbClr val="7030A0"/>
                </a:solidFill>
              </a:rPr>
              <a:t>Calories / No </a:t>
            </a:r>
            <a:r>
              <a:rPr lang="en-US" sz="1800" dirty="0" smtClean="0">
                <a:solidFill>
                  <a:srgbClr val="7030A0"/>
                </a:solidFill>
              </a:rPr>
              <a:t>Nutrients.</a:t>
            </a:r>
          </a:p>
          <a:p>
            <a:pPr marL="0" indent="0"/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70C0"/>
                </a:solidFill>
              </a:rPr>
              <a:t>Harmful </a:t>
            </a:r>
            <a:r>
              <a:rPr lang="en-US" sz="1800" dirty="0">
                <a:solidFill>
                  <a:srgbClr val="0070C0"/>
                </a:solidFill>
              </a:rPr>
              <a:t>when consumed in </a:t>
            </a:r>
            <a:r>
              <a:rPr lang="en-US" sz="1800" dirty="0" smtClean="0">
                <a:solidFill>
                  <a:srgbClr val="0070C0"/>
                </a:solidFill>
              </a:rPr>
              <a:t>excess.</a:t>
            </a:r>
          </a:p>
          <a:p>
            <a:pPr marL="0" indent="0"/>
            <a:endParaRPr lang="en-US" sz="18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rgbClr val="00B050"/>
                </a:solidFill>
              </a:rPr>
              <a:t>Teens </a:t>
            </a:r>
            <a:r>
              <a:rPr lang="en-US" sz="1800" dirty="0">
                <a:solidFill>
                  <a:srgbClr val="00B050"/>
                </a:solidFill>
              </a:rPr>
              <a:t>should not drink at </a:t>
            </a:r>
            <a:r>
              <a:rPr lang="en-US" sz="1800" dirty="0" smtClean="0">
                <a:solidFill>
                  <a:srgbClr val="00B050"/>
                </a:solidFill>
              </a:rPr>
              <a:t>all.</a:t>
            </a:r>
          </a:p>
          <a:p>
            <a:pPr marL="0" indent="0"/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>
                <a:solidFill>
                  <a:srgbClr val="C00000"/>
                </a:solidFill>
              </a:rPr>
              <a:t>T</a:t>
            </a:r>
            <a:r>
              <a:rPr lang="en-US" sz="1800" dirty="0" smtClean="0">
                <a:solidFill>
                  <a:srgbClr val="C00000"/>
                </a:solidFill>
              </a:rPr>
              <a:t>heorized </a:t>
            </a:r>
            <a:r>
              <a:rPr lang="en-US" sz="1800" dirty="0">
                <a:solidFill>
                  <a:srgbClr val="C00000"/>
                </a:solidFill>
              </a:rPr>
              <a:t>benefits pertain to </a:t>
            </a:r>
            <a:r>
              <a:rPr lang="en-US" sz="1800" dirty="0" smtClean="0">
                <a:solidFill>
                  <a:srgbClr val="C00000"/>
                </a:solidFill>
              </a:rPr>
              <a:t>middle-aged </a:t>
            </a:r>
            <a:r>
              <a:rPr lang="en-US" sz="1800" dirty="0">
                <a:solidFill>
                  <a:srgbClr val="C00000"/>
                </a:solidFill>
              </a:rPr>
              <a:t>adults.</a:t>
            </a:r>
          </a:p>
          <a:p>
            <a:endParaRPr lang="en-US" sz="1800" b="0" dirty="0" smtClean="0"/>
          </a:p>
          <a:p>
            <a:endParaRPr lang="en-US" b="0" dirty="0" smtClean="0"/>
          </a:p>
          <a:p>
            <a:endParaRPr lang="en-US" dirty="0"/>
          </a:p>
        </p:txBody>
      </p:sp>
      <p:pic>
        <p:nvPicPr>
          <p:cNvPr id="5" name="Picture 4" descr="http://3.bp.blogspot.com/-dUjIBPxoEGY/UBEfg_TpwTI/AAAAAAAAKZc/H4arGXwm5A0/s1600/MYTH-logo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5978"/>
            <a:ext cx="2857500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Extra Credit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Smoothie Challenge</a:t>
            </a:r>
            <a:endParaRPr lang="en-US" sz="2400" i="1" u="sng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Description: </a:t>
            </a:r>
            <a:r>
              <a:rPr lang="en-US" b="0" dirty="0" smtClean="0"/>
              <a:t>Create an original recipe for a smoothie. </a:t>
            </a:r>
          </a:p>
          <a:p>
            <a:endParaRPr lang="en-US" b="0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Requirements: </a:t>
            </a:r>
            <a:r>
              <a:rPr lang="en-US" b="0" dirty="0" smtClean="0"/>
              <a:t>typed recipe, small paper cups, ingredients brought to class</a:t>
            </a:r>
            <a:endParaRPr lang="en-US" b="0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Bring enough for each student to </a:t>
            </a:r>
            <a:r>
              <a:rPr lang="en-US" dirty="0" smtClean="0">
                <a:solidFill>
                  <a:srgbClr val="C00000"/>
                </a:solidFill>
              </a:rPr>
              <a:t>have a small sample!</a:t>
            </a:r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Winner will receive double the extra credit!</a:t>
            </a:r>
          </a:p>
          <a:p>
            <a:endParaRPr lang="en-US" dirty="0"/>
          </a:p>
        </p:txBody>
      </p:sp>
      <p:pic>
        <p:nvPicPr>
          <p:cNvPr id="3076" name="Picture 4" descr="http://3.bp.blogspot.com/-3NSv69xw7Ig/TYP3pwcK2II/AAAAAAAACGI/enKfcnwzCIk/s1600/smoothi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696838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162800" y="4343400"/>
            <a:ext cx="1858638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41960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GIVE DUE DATE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Healthy eating –  ultimate goal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Dangerous of Weight 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Super Size Me   </a:t>
            </a:r>
            <a:r>
              <a:rPr lang="en-US" b="1" dirty="0" smtClean="0">
                <a:solidFill>
                  <a:srgbClr val="FF0000"/>
                </a:solidFill>
              </a:rPr>
              <a:t>vs.   </a:t>
            </a:r>
            <a:r>
              <a:rPr lang="en-US" b="1" dirty="0" smtClean="0">
                <a:solidFill>
                  <a:srgbClr val="7030A0"/>
                </a:solidFill>
              </a:rPr>
              <a:t>Fat Head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upload.wikimedia.org/wikipedia/en/thumb/6/6a/Super_Size_Me_Poster.jpg/220px-Super_Size_Me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8925"/>
            <a:ext cx="2095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8600" y="2500352"/>
            <a:ext cx="119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vs. </a:t>
            </a:r>
            <a:endParaRPr lang="en-US" sz="6600" dirty="0"/>
          </a:p>
        </p:txBody>
      </p:sp>
      <p:pic>
        <p:nvPicPr>
          <p:cNvPr id="4102" name="Picture 6" descr="http://upload.wikimedia.org/wikipedia/en/thumb/c/cb/FatHeadPoster.jpg/220px-FatHead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0825"/>
            <a:ext cx="2095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assignment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sz="2400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Super Size Me vs. Fat Head</a:t>
            </a:r>
          </a:p>
          <a:p>
            <a:pPr algn="ctr"/>
            <a:endParaRPr lang="en-US" sz="2400" dirty="0">
              <a:solidFill>
                <a:srgbClr val="00B05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Handout Essay Requirements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1569</TotalTime>
  <Words>4006</Words>
  <Application>Microsoft Office PowerPoint</Application>
  <PresentationFormat>On-screen Show (4:3)</PresentationFormat>
  <Paragraphs>871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Angles</vt:lpstr>
      <vt:lpstr>Nutrition for life</vt:lpstr>
      <vt:lpstr>What is nutrition?</vt:lpstr>
      <vt:lpstr>What are nutrients?</vt:lpstr>
      <vt:lpstr>Six classes of nutrients</vt:lpstr>
      <vt:lpstr>Carbohydrates</vt:lpstr>
      <vt:lpstr>Simple  vs. Complex Carbs</vt:lpstr>
      <vt:lpstr>Simple Carbs</vt:lpstr>
      <vt:lpstr>Other Sugars</vt:lpstr>
      <vt:lpstr>Complex Carbs</vt:lpstr>
      <vt:lpstr>Complex Carbs</vt:lpstr>
      <vt:lpstr>Fats</vt:lpstr>
      <vt:lpstr>What is FAT?</vt:lpstr>
      <vt:lpstr>Types of fat - saturated</vt:lpstr>
      <vt:lpstr>Saturated fats</vt:lpstr>
      <vt:lpstr>What’s the problem?</vt:lpstr>
      <vt:lpstr>Types of fat - unsaturated</vt:lpstr>
      <vt:lpstr>Saturated vs. unsaturated</vt:lpstr>
      <vt:lpstr>Types of fat - unsaturated</vt:lpstr>
      <vt:lpstr>Types of fat - cholesterol</vt:lpstr>
      <vt:lpstr>Types of fat - cholesterol</vt:lpstr>
      <vt:lpstr>Types of fat - cholesterol</vt:lpstr>
      <vt:lpstr>What is protein?</vt:lpstr>
      <vt:lpstr>Different proteins</vt:lpstr>
      <vt:lpstr>Different proteins</vt:lpstr>
      <vt:lpstr>Healthy Diet - proteins</vt:lpstr>
      <vt:lpstr>assignment</vt:lpstr>
      <vt:lpstr>My plate</vt:lpstr>
      <vt:lpstr>My plate</vt:lpstr>
      <vt:lpstr>Important items going forward</vt:lpstr>
      <vt:lpstr>myplate</vt:lpstr>
      <vt:lpstr>Individual recommendations</vt:lpstr>
      <vt:lpstr>Fruits</vt:lpstr>
      <vt:lpstr>Fruits – Recommended daily allowances</vt:lpstr>
      <vt:lpstr>Fruit – Health benefits</vt:lpstr>
      <vt:lpstr>Fruit – Health benefits</vt:lpstr>
      <vt:lpstr>Fruit - nutrients</vt:lpstr>
      <vt:lpstr>Fruit - nutrients</vt:lpstr>
      <vt:lpstr>Fruit - nutrients</vt:lpstr>
      <vt:lpstr>Easy Tips to eating fruits!</vt:lpstr>
      <vt:lpstr>Vegetables</vt:lpstr>
      <vt:lpstr>Vegetables– Recommended daily allowances</vt:lpstr>
      <vt:lpstr>Vegetables – Health benefits</vt:lpstr>
      <vt:lpstr>Vegetables – Health benefits</vt:lpstr>
      <vt:lpstr>Vegetables - nutrients</vt:lpstr>
      <vt:lpstr>Vegetables - nutrients</vt:lpstr>
      <vt:lpstr>Easy Tips to eating vegetables!</vt:lpstr>
      <vt:lpstr>grains</vt:lpstr>
      <vt:lpstr>PowerPoint Presentation</vt:lpstr>
      <vt:lpstr>Whole Grains</vt:lpstr>
      <vt:lpstr>Refined grains</vt:lpstr>
      <vt:lpstr>grains – Recommended daily allowances</vt:lpstr>
      <vt:lpstr>Grains – Health benefits</vt:lpstr>
      <vt:lpstr>grains - nutrients</vt:lpstr>
      <vt:lpstr>grains - nutrients</vt:lpstr>
      <vt:lpstr>Easy Tips to eating grains!</vt:lpstr>
      <vt:lpstr>Easy Tips to eating grains!</vt:lpstr>
      <vt:lpstr>Protein foods</vt:lpstr>
      <vt:lpstr>protein – Recommended daily allowances</vt:lpstr>
      <vt:lpstr>Easy Tips to eating protein!</vt:lpstr>
      <vt:lpstr>Easy Tips to eating protein!</vt:lpstr>
      <vt:lpstr>Easy Tips to eating protein!</vt:lpstr>
      <vt:lpstr>Dairy</vt:lpstr>
      <vt:lpstr>dairy – Recommended daily allowances</vt:lpstr>
      <vt:lpstr>dairy – Health benefits</vt:lpstr>
      <vt:lpstr>dairy - nutrients</vt:lpstr>
      <vt:lpstr>Easy Tips to eating dairy!</vt:lpstr>
      <vt:lpstr>Easy Tips to eating dairy!</vt:lpstr>
      <vt:lpstr>oils</vt:lpstr>
      <vt:lpstr>Oils vs. other fats</vt:lpstr>
      <vt:lpstr>Oils</vt:lpstr>
      <vt:lpstr>oils– Recommended daily allowances</vt:lpstr>
      <vt:lpstr>What are the best oils?</vt:lpstr>
      <vt:lpstr>Do not ignore Food Labels</vt:lpstr>
      <vt:lpstr>Extra Credit Opportunity</vt:lpstr>
      <vt:lpstr>Reading Labels</vt:lpstr>
      <vt:lpstr>Sample Label – Section #1</vt:lpstr>
      <vt:lpstr>Sample Label – Section #2</vt:lpstr>
      <vt:lpstr>Sample Label – Section #3</vt:lpstr>
      <vt:lpstr>Sample Label – Section #3</vt:lpstr>
      <vt:lpstr>Sample Label – Section #4</vt:lpstr>
      <vt:lpstr>Sample Label – Section #5</vt:lpstr>
      <vt:lpstr>Sample Label – Section #6</vt:lpstr>
      <vt:lpstr>Sample Label – Section #6</vt:lpstr>
      <vt:lpstr>Sample Label – Section #7</vt:lpstr>
      <vt:lpstr>Food Labels</vt:lpstr>
      <vt:lpstr>Myths vs. Facts</vt:lpstr>
      <vt:lpstr>Nutrition statements</vt:lpstr>
      <vt:lpstr>Myth vs. fact</vt:lpstr>
      <vt:lpstr>Myth vs. fact</vt:lpstr>
      <vt:lpstr>Myth vs. fact</vt:lpstr>
      <vt:lpstr>Myth vs. fact</vt:lpstr>
      <vt:lpstr>Myth vs. fact</vt:lpstr>
      <vt:lpstr>Myth vs. fact</vt:lpstr>
      <vt:lpstr>Myth vs. fact</vt:lpstr>
      <vt:lpstr>Extra Credit Opportunity</vt:lpstr>
      <vt:lpstr>Healthy eating –  ultimate goal</vt:lpstr>
      <vt:lpstr>Dangerous of Weight Management</vt:lpstr>
      <vt:lpstr>Super Size Me   vs.   Fat Head</vt:lpstr>
      <vt:lpstr>assignment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life</dc:title>
  <dc:creator>tswan</dc:creator>
  <cp:lastModifiedBy>tswan</cp:lastModifiedBy>
  <cp:revision>93</cp:revision>
  <dcterms:created xsi:type="dcterms:W3CDTF">2012-10-03T14:32:55Z</dcterms:created>
  <dcterms:modified xsi:type="dcterms:W3CDTF">2012-10-10T16:00:57Z</dcterms:modified>
</cp:coreProperties>
</file>